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24" r:id="rId2"/>
    <p:sldId id="310" r:id="rId3"/>
    <p:sldId id="290" r:id="rId4"/>
    <p:sldId id="343" r:id="rId5"/>
    <p:sldId id="345" r:id="rId6"/>
    <p:sldId id="344" r:id="rId7"/>
    <p:sldId id="346" r:id="rId8"/>
    <p:sldId id="347" r:id="rId9"/>
    <p:sldId id="348" r:id="rId10"/>
    <p:sldId id="354" r:id="rId11"/>
    <p:sldId id="350" r:id="rId12"/>
    <p:sldId id="351" r:id="rId13"/>
    <p:sldId id="352" r:id="rId14"/>
  </p:sldIdLst>
  <p:sldSz cx="9144000" cy="5143500" type="screen16x9"/>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239">
          <p15:clr>
            <a:srgbClr val="A4A3A4"/>
          </p15:clr>
        </p15:guide>
        <p15:guide id="4"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ébastien MORICEAU" initials="SM" lastIdx="1" clrIdx="0">
    <p:extLst>
      <p:ext uri="{19B8F6BF-5375-455C-9EA6-DF929625EA0E}">
        <p15:presenceInfo xmlns:p15="http://schemas.microsoft.com/office/powerpoint/2012/main" userId="S-1-5-21-1417001333-1060284298-2146552587-11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150"/>
    <a:srgbClr val="D94D14"/>
    <a:srgbClr val="9A1B17"/>
    <a:srgbClr val="F7A600"/>
    <a:srgbClr val="1413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6" autoAdjust="0"/>
    <p:restoredTop sz="99875" autoAdjust="0"/>
  </p:normalViewPr>
  <p:slideViewPr>
    <p:cSldViewPr snapToGrid="0" snapToObjects="1">
      <p:cViewPr varScale="1">
        <p:scale>
          <a:sx n="91" d="100"/>
          <a:sy n="91" d="100"/>
        </p:scale>
        <p:origin x="492" y="90"/>
      </p:cViewPr>
      <p:guideLst>
        <p:guide orient="horz" pos="1620"/>
        <p:guide pos="2880"/>
        <p:guide orient="horz" pos="3239"/>
        <p:guide pos="33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14CB03-49EF-9342-BF55-B38F0B37BEA0}" type="datetimeFigureOut">
              <a:rPr lang="fr-FR" smtClean="0"/>
              <a:t>20/12/2016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E1830A-07D9-5145-8D79-97186D940EAF}" type="slidenum">
              <a:rPr lang="fr-FR" smtClean="0"/>
              <a:t>‹N°›</a:t>
            </a:fld>
            <a:endParaRPr lang="fr-FR"/>
          </a:p>
        </p:txBody>
      </p:sp>
    </p:spTree>
    <p:extLst>
      <p:ext uri="{BB962C8B-B14F-4D97-AF65-F5344CB8AC3E}">
        <p14:creationId xmlns:p14="http://schemas.microsoft.com/office/powerpoint/2010/main" val="1366273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1D95BA-5EA3-6F4D-AD81-8B551C2ABC75}" type="datetimeFigureOut">
              <a:rPr lang="fr-FR" smtClean="0"/>
              <a:t>20/12/2016</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65374B-A56D-314D-B6C1-FA3A15BE76D4}" type="slidenum">
              <a:rPr lang="fr-FR" smtClean="0"/>
              <a:t>‹N°›</a:t>
            </a:fld>
            <a:endParaRPr lang="fr-FR"/>
          </a:p>
        </p:txBody>
      </p:sp>
    </p:spTree>
    <p:extLst>
      <p:ext uri="{BB962C8B-B14F-4D97-AF65-F5344CB8AC3E}">
        <p14:creationId xmlns:p14="http://schemas.microsoft.com/office/powerpoint/2010/main" val="3311157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2</a:t>
            </a:fld>
            <a:endParaRPr lang="fr-FR"/>
          </a:p>
        </p:txBody>
      </p:sp>
    </p:spTree>
    <p:extLst>
      <p:ext uri="{BB962C8B-B14F-4D97-AF65-F5344CB8AC3E}">
        <p14:creationId xmlns:p14="http://schemas.microsoft.com/office/powerpoint/2010/main" val="301902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11</a:t>
            </a:fld>
            <a:endParaRPr lang="fr-FR"/>
          </a:p>
        </p:txBody>
      </p:sp>
    </p:spTree>
    <p:extLst>
      <p:ext uri="{BB962C8B-B14F-4D97-AF65-F5344CB8AC3E}">
        <p14:creationId xmlns:p14="http://schemas.microsoft.com/office/powerpoint/2010/main" val="253017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12</a:t>
            </a:fld>
            <a:endParaRPr lang="fr-FR"/>
          </a:p>
        </p:txBody>
      </p:sp>
    </p:spTree>
    <p:extLst>
      <p:ext uri="{BB962C8B-B14F-4D97-AF65-F5344CB8AC3E}">
        <p14:creationId xmlns:p14="http://schemas.microsoft.com/office/powerpoint/2010/main" val="17156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13</a:t>
            </a:fld>
            <a:endParaRPr lang="fr-FR"/>
          </a:p>
        </p:txBody>
      </p:sp>
    </p:spTree>
    <p:extLst>
      <p:ext uri="{BB962C8B-B14F-4D97-AF65-F5344CB8AC3E}">
        <p14:creationId xmlns:p14="http://schemas.microsoft.com/office/powerpoint/2010/main" val="244181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3</a:t>
            </a:fld>
            <a:endParaRPr lang="fr-FR"/>
          </a:p>
        </p:txBody>
      </p:sp>
    </p:spTree>
    <p:extLst>
      <p:ext uri="{BB962C8B-B14F-4D97-AF65-F5344CB8AC3E}">
        <p14:creationId xmlns:p14="http://schemas.microsoft.com/office/powerpoint/2010/main" val="301902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4</a:t>
            </a:fld>
            <a:endParaRPr lang="fr-FR"/>
          </a:p>
        </p:txBody>
      </p:sp>
    </p:spTree>
    <p:extLst>
      <p:ext uri="{BB962C8B-B14F-4D97-AF65-F5344CB8AC3E}">
        <p14:creationId xmlns:p14="http://schemas.microsoft.com/office/powerpoint/2010/main" val="401538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5</a:t>
            </a:fld>
            <a:endParaRPr lang="fr-FR"/>
          </a:p>
        </p:txBody>
      </p:sp>
    </p:spTree>
    <p:extLst>
      <p:ext uri="{BB962C8B-B14F-4D97-AF65-F5344CB8AC3E}">
        <p14:creationId xmlns:p14="http://schemas.microsoft.com/office/powerpoint/2010/main" val="3769471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6</a:t>
            </a:fld>
            <a:endParaRPr lang="fr-FR"/>
          </a:p>
        </p:txBody>
      </p:sp>
    </p:spTree>
    <p:extLst>
      <p:ext uri="{BB962C8B-B14F-4D97-AF65-F5344CB8AC3E}">
        <p14:creationId xmlns:p14="http://schemas.microsoft.com/office/powerpoint/2010/main" val="108423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7</a:t>
            </a:fld>
            <a:endParaRPr lang="fr-FR"/>
          </a:p>
        </p:txBody>
      </p:sp>
    </p:spTree>
    <p:extLst>
      <p:ext uri="{BB962C8B-B14F-4D97-AF65-F5344CB8AC3E}">
        <p14:creationId xmlns:p14="http://schemas.microsoft.com/office/powerpoint/2010/main" val="26973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8</a:t>
            </a:fld>
            <a:endParaRPr lang="fr-FR"/>
          </a:p>
        </p:txBody>
      </p:sp>
    </p:spTree>
    <p:extLst>
      <p:ext uri="{BB962C8B-B14F-4D97-AF65-F5344CB8AC3E}">
        <p14:creationId xmlns:p14="http://schemas.microsoft.com/office/powerpoint/2010/main" val="4249034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3600" dirty="0"/>
              <a:t>Pour l’élément image, les différentes déclinaisons de couleurs sont identiques</a:t>
            </a:r>
            <a:r>
              <a:rPr lang="fr-FR" sz="3600" baseline="0" dirty="0"/>
              <a:t> à celles utilisées dans la partie « têtes de section »</a:t>
            </a:r>
            <a:endParaRPr lang="fr-FR" sz="3600" dirty="0"/>
          </a:p>
        </p:txBody>
      </p:sp>
      <p:sp>
        <p:nvSpPr>
          <p:cNvPr id="4" name="Espace réservé du numéro de diapositive 3"/>
          <p:cNvSpPr>
            <a:spLocks noGrp="1"/>
          </p:cNvSpPr>
          <p:nvPr>
            <p:ph type="sldNum" sz="quarter" idx="10"/>
          </p:nvPr>
        </p:nvSpPr>
        <p:spPr/>
        <p:txBody>
          <a:bodyPr/>
          <a:lstStyle/>
          <a:p>
            <a:fld id="{2765374B-A56D-314D-B6C1-FA3A15BE76D4}" type="slidenum">
              <a:rPr lang="fr-FR" smtClean="0"/>
              <a:t>9</a:t>
            </a:fld>
            <a:endParaRPr lang="fr-FR"/>
          </a:p>
        </p:txBody>
      </p:sp>
    </p:spTree>
    <p:extLst>
      <p:ext uri="{BB962C8B-B14F-4D97-AF65-F5344CB8AC3E}">
        <p14:creationId xmlns:p14="http://schemas.microsoft.com/office/powerpoint/2010/main" val="386726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00B87C2-1311-4E6C-A679-4E428D783BE8}" type="slidenum">
              <a:rPr lang="fr-FR" smtClean="0"/>
              <a:t>10</a:t>
            </a:fld>
            <a:endParaRPr lang="fr-FR"/>
          </a:p>
        </p:txBody>
      </p:sp>
    </p:spTree>
    <p:extLst>
      <p:ext uri="{BB962C8B-B14F-4D97-AF65-F5344CB8AC3E}">
        <p14:creationId xmlns:p14="http://schemas.microsoft.com/office/powerpoint/2010/main" val="377944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453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99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457200" y="4767263"/>
            <a:ext cx="2133600" cy="273844"/>
          </a:xfrm>
          <a:prstGeom prst="rect">
            <a:avLst/>
          </a:prstGeom>
        </p:spPr>
        <p:txBody>
          <a:bodyPr/>
          <a:lstStyle/>
          <a:p>
            <a:fld id="{43C8DCD0-D467-1C43-8ECC-EAA21FC4B69F}" type="datetimeFigureOut">
              <a:rPr lang="fr-FR" smtClean="0"/>
              <a:t>20/12/2016</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338A402C-D5CD-9E48-9110-0087ADD0C795}" type="slidenum">
              <a:rPr lang="fr-FR" smtClean="0"/>
              <a:t>‹N°›</a:t>
            </a:fld>
            <a:endParaRPr lang="fr-FR"/>
          </a:p>
        </p:txBody>
      </p:sp>
    </p:spTree>
    <p:extLst>
      <p:ext uri="{BB962C8B-B14F-4D97-AF65-F5344CB8AC3E}">
        <p14:creationId xmlns:p14="http://schemas.microsoft.com/office/powerpoint/2010/main" val="140303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89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36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9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1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162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7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229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0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220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emf"/><Relationship Id="rId7"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http://www.itiforums.com/beeiti/fichiers/1445359947_Troph--es-innovation-it_2015.png" TargetMode="External"/><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ntently.com/" TargetMode="External"/><Relationship Id="rId5" Type="http://schemas.openxmlformats.org/officeDocument/2006/relationships/hyperlink" Target="https://www.pingdom.com/"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hyperlink" Target="https://www.pingdom.com/" TargetMode="Externa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www.dropbox.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www.dropbox.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www.scalr.com/" TargetMode="External"/><Relationship Id="rId4" Type="http://schemas.openxmlformats.org/officeDocument/2006/relationships/hyperlink" Target="https://www.pingdo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xxlglass.net/sites/default/files/styles/adaptive/public/BMW%20Welt%202007%20-%20XXLGLASS%20Saint%20Gobain.jpg?itok=srZMLzRb"/>
          <p:cNvPicPr>
            <a:picLocks noChangeAspect="1" noChangeArrowheads="1"/>
          </p:cNvPicPr>
          <p:nvPr/>
        </p:nvPicPr>
        <p:blipFill rotWithShape="1">
          <a:blip r:embed="rId2">
            <a:extLst>
              <a:ext uri="{28A0092B-C50C-407E-A947-70E740481C1C}">
                <a14:useLocalDpi xmlns:a14="http://schemas.microsoft.com/office/drawing/2010/main" val="0"/>
              </a:ext>
            </a:extLst>
          </a:blip>
          <a:srcRect r="8581" b="1377"/>
          <a:stretch/>
        </p:blipFill>
        <p:spPr bwMode="auto">
          <a:xfrm flipH="1">
            <a:off x="137160" y="143097"/>
            <a:ext cx="8869156" cy="428738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37160" y="143097"/>
            <a:ext cx="8869155" cy="4288269"/>
          </a:xfrm>
          <a:prstGeom prst="rect">
            <a:avLst/>
          </a:prstGeom>
          <a:gradFill>
            <a:gsLst>
              <a:gs pos="55000">
                <a:srgbClr val="000000">
                  <a:alpha val="40000"/>
                </a:srgbClr>
              </a:gs>
              <a:gs pos="0">
                <a:schemeClr val="tx1">
                  <a:alpha val="65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 name="ZoneTexte 3"/>
          <p:cNvSpPr txBox="1"/>
          <p:nvPr/>
        </p:nvSpPr>
        <p:spPr>
          <a:xfrm>
            <a:off x="826709" y="1749946"/>
            <a:ext cx="7371359" cy="535531"/>
          </a:xfrm>
          <a:prstGeom prst="rect">
            <a:avLst/>
          </a:prstGeom>
          <a:noFill/>
        </p:spPr>
        <p:txBody>
          <a:bodyPr wrap="square" rtlCol="0">
            <a:spAutoFit/>
          </a:bodyPr>
          <a:lstStyle/>
          <a:p>
            <a:pPr>
              <a:lnSpc>
                <a:spcPct val="80000"/>
              </a:lnSpc>
            </a:pPr>
            <a:r>
              <a:rPr lang="fr-FR" sz="3600" dirty="0">
                <a:solidFill>
                  <a:schemeClr val="bg1"/>
                </a:solidFill>
                <a:latin typeface="Anno 1 Std"/>
                <a:cs typeface="Anno 1 Std"/>
              </a:rPr>
              <a:t>Landing page SD / Vente </a:t>
            </a:r>
            <a:r>
              <a:rPr lang="fr-FR" sz="3600" dirty="0" err="1">
                <a:solidFill>
                  <a:schemeClr val="bg1"/>
                </a:solidFill>
                <a:latin typeface="Anno 1 Std"/>
                <a:cs typeface="Anno 1 Std"/>
              </a:rPr>
              <a:t>SaaS</a:t>
            </a:r>
            <a:endParaRPr lang="fr-FR" sz="3600" dirty="0">
              <a:solidFill>
                <a:schemeClr val="bg1"/>
              </a:solidFill>
              <a:latin typeface="Anno 1 Std"/>
              <a:cs typeface="Anno 1 Std"/>
            </a:endParaRPr>
          </a:p>
        </p:txBody>
      </p:sp>
      <p:pic>
        <p:nvPicPr>
          <p:cNvPr id="7" name="Image 6" descr="LOGOTEMPO.ai"/>
          <p:cNvPicPr>
            <a:picLocks noChangeAspect="1"/>
          </p:cNvPicPr>
          <p:nvPr/>
        </p:nvPicPr>
        <p:blipFill rotWithShape="1">
          <a:blip r:embed="rId3">
            <a:extLst>
              <a:ext uri="{28A0092B-C50C-407E-A947-70E740481C1C}">
                <a14:useLocalDpi xmlns:a14="http://schemas.microsoft.com/office/drawing/2010/main" val="0"/>
              </a:ext>
            </a:extLst>
          </a:blip>
          <a:srcRect t="23226" b="26579"/>
          <a:stretch/>
        </p:blipFill>
        <p:spPr>
          <a:xfrm>
            <a:off x="7511641" y="4484914"/>
            <a:ext cx="1549815" cy="549729"/>
          </a:xfrm>
          <a:prstGeom prst="rect">
            <a:avLst/>
          </a:prstGeom>
        </p:spPr>
      </p:pic>
      <p:sp>
        <p:nvSpPr>
          <p:cNvPr id="15" name="ZoneTexte 14"/>
          <p:cNvSpPr txBox="1"/>
          <p:nvPr/>
        </p:nvSpPr>
        <p:spPr>
          <a:xfrm>
            <a:off x="939235" y="2285477"/>
            <a:ext cx="1000595" cy="215444"/>
          </a:xfrm>
          <a:prstGeom prst="rect">
            <a:avLst/>
          </a:prstGeom>
          <a:solidFill>
            <a:srgbClr val="F7A600"/>
          </a:solidFill>
        </p:spPr>
        <p:txBody>
          <a:bodyPr wrap="none" rtlCol="0">
            <a:spAutoFit/>
          </a:bodyPr>
          <a:lstStyle/>
          <a:p>
            <a:r>
              <a:rPr lang="fr-FR" sz="800" b="1" cap="all" dirty="0">
                <a:latin typeface="Gotham Medium"/>
                <a:cs typeface="Gotham Book"/>
              </a:rPr>
              <a:t>Script &amp; </a:t>
            </a:r>
            <a:r>
              <a:rPr lang="fr-FR" sz="800" b="1" cap="all" dirty="0" err="1">
                <a:latin typeface="Gotham Medium"/>
                <a:cs typeface="Gotham Book"/>
              </a:rPr>
              <a:t>brief</a:t>
            </a:r>
            <a:endParaRPr lang="fr-FR" sz="800" b="1" cap="all" dirty="0">
              <a:latin typeface="Gotham Medium"/>
              <a:cs typeface="Gotham Book"/>
            </a:endParaRPr>
          </a:p>
        </p:txBody>
      </p:sp>
    </p:spTree>
    <p:extLst>
      <p:ext uri="{BB962C8B-B14F-4D97-AF65-F5344CB8AC3E}">
        <p14:creationId xmlns:p14="http://schemas.microsoft.com/office/powerpoint/2010/main" val="4254553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Image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7455" y="4461482"/>
            <a:ext cx="1342776" cy="948873"/>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88"/>
            <a:ext cx="9144000" cy="594745"/>
          </a:xfrm>
          <a:prstGeom prst="rect">
            <a:avLst/>
          </a:prstGeom>
        </p:spPr>
      </p:pic>
      <p:sp>
        <p:nvSpPr>
          <p:cNvPr id="4" name="Rectangle 3"/>
          <p:cNvSpPr/>
          <p:nvPr/>
        </p:nvSpPr>
        <p:spPr>
          <a:xfrm>
            <a:off x="286406" y="74708"/>
            <a:ext cx="2273379" cy="356251"/>
          </a:xfrm>
          <a:prstGeom prst="rect">
            <a:avLst/>
          </a:prstGeom>
        </p:spPr>
        <p:txBody>
          <a:bodyPr wrap="none">
            <a:spAutoFit/>
          </a:bodyPr>
          <a:lstStyle/>
          <a:p>
            <a:pPr>
              <a:lnSpc>
                <a:spcPct val="70000"/>
              </a:lnSpc>
            </a:pPr>
            <a:r>
              <a:rPr lang="fr-FR" sz="2400" dirty="0">
                <a:latin typeface="Anno 1 Std"/>
                <a:cs typeface="Anno 1 Std"/>
              </a:rPr>
              <a:t>Les avantages </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843" y="840412"/>
            <a:ext cx="428179" cy="428179"/>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2166" y="806546"/>
            <a:ext cx="440444" cy="440444"/>
          </a:xfrm>
          <a:prstGeom prst="rect">
            <a:avLst/>
          </a:prstGeom>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4726" y="741833"/>
            <a:ext cx="464247" cy="464247"/>
          </a:xfrm>
          <a:prstGeom prst="rect">
            <a:avLst/>
          </a:prstGeom>
        </p:spPr>
      </p:pic>
      <p:pic>
        <p:nvPicPr>
          <p:cNvPr id="8" name="Imag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0575" y="725941"/>
            <a:ext cx="413011" cy="413011"/>
          </a:xfrm>
          <a:prstGeom prst="rect">
            <a:avLst/>
          </a:prstGeom>
        </p:spPr>
      </p:pic>
      <p:pic>
        <p:nvPicPr>
          <p:cNvPr id="9" name="Imag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1031" y="2991016"/>
            <a:ext cx="418552" cy="418552"/>
          </a:xfrm>
          <a:prstGeom prst="rect">
            <a:avLst/>
          </a:prstGeom>
        </p:spPr>
      </p:pic>
      <p:sp>
        <p:nvSpPr>
          <p:cNvPr id="10" name="Rectangle 9"/>
          <p:cNvSpPr/>
          <p:nvPr/>
        </p:nvSpPr>
        <p:spPr>
          <a:xfrm>
            <a:off x="951789" y="1268591"/>
            <a:ext cx="857927" cy="338554"/>
          </a:xfrm>
          <a:prstGeom prst="rect">
            <a:avLst/>
          </a:prstGeom>
        </p:spPr>
        <p:txBody>
          <a:bodyPr wrap="none">
            <a:spAutoFit/>
          </a:bodyPr>
          <a:lstStyle/>
          <a:p>
            <a:r>
              <a:rPr lang="fr-FR" sz="1600" b="1" dirty="0">
                <a:latin typeface="Anno 1 Std"/>
                <a:cs typeface="Anno 1 Std"/>
              </a:rPr>
              <a:t>Simple</a:t>
            </a:r>
            <a:endParaRPr lang="fr-FR" sz="1600" b="1" dirty="0"/>
          </a:p>
        </p:txBody>
      </p:sp>
      <p:sp>
        <p:nvSpPr>
          <p:cNvPr id="12" name="Rectangle 11"/>
          <p:cNvSpPr/>
          <p:nvPr/>
        </p:nvSpPr>
        <p:spPr>
          <a:xfrm>
            <a:off x="2844434" y="1217481"/>
            <a:ext cx="1432362" cy="584775"/>
          </a:xfrm>
          <a:prstGeom prst="rect">
            <a:avLst/>
          </a:prstGeom>
        </p:spPr>
        <p:txBody>
          <a:bodyPr wrap="square">
            <a:spAutoFit/>
          </a:bodyPr>
          <a:lstStyle/>
          <a:p>
            <a:pPr algn="ctr"/>
            <a:r>
              <a:rPr lang="fr-FR" sz="1600" b="1" dirty="0">
                <a:latin typeface="Anno 1 Std"/>
                <a:cs typeface="Anno 1 Std"/>
              </a:rPr>
              <a:t>Optimisation des coûts</a:t>
            </a:r>
            <a:endParaRPr lang="fr-FR" sz="1600" b="1" dirty="0"/>
          </a:p>
        </p:txBody>
      </p:sp>
      <p:sp>
        <p:nvSpPr>
          <p:cNvPr id="13" name="Rectangle 12"/>
          <p:cNvSpPr/>
          <p:nvPr/>
        </p:nvSpPr>
        <p:spPr>
          <a:xfrm>
            <a:off x="4775561" y="1141229"/>
            <a:ext cx="1432362" cy="338554"/>
          </a:xfrm>
          <a:prstGeom prst="rect">
            <a:avLst/>
          </a:prstGeom>
        </p:spPr>
        <p:txBody>
          <a:bodyPr wrap="square">
            <a:spAutoFit/>
          </a:bodyPr>
          <a:lstStyle/>
          <a:p>
            <a:pPr algn="ctr"/>
            <a:r>
              <a:rPr lang="fr-FR" sz="1600" b="1" dirty="0">
                <a:latin typeface="Anno 1 Std"/>
                <a:cs typeface="Anno 1 Std"/>
              </a:rPr>
              <a:t>Agile</a:t>
            </a:r>
            <a:endParaRPr lang="fr-FR" sz="1600" b="1" dirty="0"/>
          </a:p>
        </p:txBody>
      </p:sp>
      <p:sp>
        <p:nvSpPr>
          <p:cNvPr id="14" name="Rectangle 13"/>
          <p:cNvSpPr/>
          <p:nvPr/>
        </p:nvSpPr>
        <p:spPr>
          <a:xfrm>
            <a:off x="6704474" y="1044592"/>
            <a:ext cx="1432362" cy="584775"/>
          </a:xfrm>
          <a:prstGeom prst="rect">
            <a:avLst/>
          </a:prstGeom>
        </p:spPr>
        <p:txBody>
          <a:bodyPr wrap="square">
            <a:spAutoFit/>
          </a:bodyPr>
          <a:lstStyle/>
          <a:p>
            <a:pPr algn="ctr"/>
            <a:r>
              <a:rPr lang="fr-FR" sz="1600" b="1" dirty="0">
                <a:latin typeface="Anno 1 Std"/>
                <a:cs typeface="Anno 1 Std"/>
              </a:rPr>
              <a:t>Sécurité renforcée</a:t>
            </a:r>
            <a:endParaRPr lang="fr-FR" sz="1600" b="1" dirty="0"/>
          </a:p>
        </p:txBody>
      </p:sp>
      <p:sp>
        <p:nvSpPr>
          <p:cNvPr id="15" name="Rectangle 14"/>
          <p:cNvSpPr/>
          <p:nvPr/>
        </p:nvSpPr>
        <p:spPr>
          <a:xfrm>
            <a:off x="6838936" y="3406528"/>
            <a:ext cx="1432362" cy="338554"/>
          </a:xfrm>
          <a:prstGeom prst="rect">
            <a:avLst/>
          </a:prstGeom>
        </p:spPr>
        <p:txBody>
          <a:bodyPr wrap="square">
            <a:spAutoFit/>
          </a:bodyPr>
          <a:lstStyle/>
          <a:p>
            <a:pPr algn="ctr"/>
            <a:r>
              <a:rPr lang="fr-FR" sz="1600" b="1" dirty="0" err="1"/>
              <a:t>DevOps</a:t>
            </a:r>
            <a:endParaRPr lang="fr-FR" sz="1600" b="1" dirty="0"/>
          </a:p>
        </p:txBody>
      </p:sp>
      <p:sp>
        <p:nvSpPr>
          <p:cNvPr id="16" name="Rectangle 15"/>
          <p:cNvSpPr/>
          <p:nvPr/>
        </p:nvSpPr>
        <p:spPr>
          <a:xfrm>
            <a:off x="583861" y="1532446"/>
            <a:ext cx="1464221" cy="1200329"/>
          </a:xfrm>
          <a:prstGeom prst="rect">
            <a:avLst/>
          </a:prstGeom>
        </p:spPr>
        <p:txBody>
          <a:bodyPr wrap="square">
            <a:spAutoFit/>
          </a:bodyPr>
          <a:lstStyle/>
          <a:p>
            <a:pPr algn="ctr"/>
            <a:r>
              <a:rPr lang="fr-FR" sz="1200" dirty="0">
                <a:latin typeface="Anno 1 Std"/>
                <a:cs typeface="Anno 1 Std"/>
              </a:rPr>
              <a:t>Une plateforme intégrée qui standardise l’accès et l’usage de </a:t>
            </a:r>
            <a:r>
              <a:rPr lang="fr-FR" sz="1200" dirty="0" err="1">
                <a:latin typeface="Anno 1 Std"/>
                <a:cs typeface="Anno 1 Std"/>
              </a:rPr>
              <a:t>clouds</a:t>
            </a:r>
            <a:r>
              <a:rPr lang="fr-FR" sz="1200" dirty="0">
                <a:latin typeface="Anno 1 Std"/>
                <a:cs typeface="Anno 1 Std"/>
              </a:rPr>
              <a:t> publiques et privés</a:t>
            </a:r>
            <a:endParaRPr lang="fr-FR" sz="1200" dirty="0"/>
          </a:p>
        </p:txBody>
      </p:sp>
      <p:sp>
        <p:nvSpPr>
          <p:cNvPr id="17" name="Rectangle 16"/>
          <p:cNvSpPr/>
          <p:nvPr/>
        </p:nvSpPr>
        <p:spPr>
          <a:xfrm>
            <a:off x="2744866" y="1691591"/>
            <a:ext cx="1661180" cy="1015663"/>
          </a:xfrm>
          <a:prstGeom prst="rect">
            <a:avLst/>
          </a:prstGeom>
        </p:spPr>
        <p:txBody>
          <a:bodyPr wrap="square">
            <a:spAutoFit/>
          </a:bodyPr>
          <a:lstStyle/>
          <a:p>
            <a:pPr algn="ctr"/>
            <a:r>
              <a:rPr lang="fr-FR" sz="1200" dirty="0">
                <a:latin typeface="Anno 1 Std"/>
                <a:cs typeface="Anno 1 Std"/>
              </a:rPr>
              <a:t>Payez que ce que vous utilisez. Comparateur de </a:t>
            </a:r>
            <a:r>
              <a:rPr lang="fr-FR" sz="1200" dirty="0" err="1">
                <a:latin typeface="Anno 1 Std"/>
                <a:cs typeface="Anno 1 Std"/>
              </a:rPr>
              <a:t>clouds</a:t>
            </a:r>
            <a:r>
              <a:rPr lang="fr-FR" sz="1200" dirty="0">
                <a:latin typeface="Anno 1 Std"/>
                <a:cs typeface="Anno 1 Std"/>
              </a:rPr>
              <a:t>, quotas et alertes budgétaires</a:t>
            </a:r>
            <a:endParaRPr lang="fr-FR" sz="1200" dirty="0"/>
          </a:p>
        </p:txBody>
      </p:sp>
      <p:sp>
        <p:nvSpPr>
          <p:cNvPr id="18" name="Rectangle 17"/>
          <p:cNvSpPr/>
          <p:nvPr/>
        </p:nvSpPr>
        <p:spPr>
          <a:xfrm>
            <a:off x="4902598" y="1405151"/>
            <a:ext cx="1400864" cy="1384995"/>
          </a:xfrm>
          <a:prstGeom prst="rect">
            <a:avLst/>
          </a:prstGeom>
        </p:spPr>
        <p:txBody>
          <a:bodyPr wrap="square">
            <a:spAutoFit/>
          </a:bodyPr>
          <a:lstStyle/>
          <a:p>
            <a:pPr algn="ctr"/>
            <a:r>
              <a:rPr lang="fr-FR" sz="1200" dirty="0">
                <a:latin typeface="Anno 1 Std"/>
                <a:cs typeface="Anno 1 Std"/>
              </a:rPr>
              <a:t>Accélérez vos déploiements IT et déployez des nouvelles applications au rythme de votre business </a:t>
            </a:r>
            <a:endParaRPr lang="fr-FR" sz="1200" dirty="0"/>
          </a:p>
        </p:txBody>
      </p:sp>
      <p:sp>
        <p:nvSpPr>
          <p:cNvPr id="19" name="Rectangle 18"/>
          <p:cNvSpPr/>
          <p:nvPr/>
        </p:nvSpPr>
        <p:spPr>
          <a:xfrm>
            <a:off x="6591421" y="1538975"/>
            <a:ext cx="1731117" cy="1384995"/>
          </a:xfrm>
          <a:prstGeom prst="rect">
            <a:avLst/>
          </a:prstGeom>
        </p:spPr>
        <p:txBody>
          <a:bodyPr wrap="square">
            <a:spAutoFit/>
          </a:bodyPr>
          <a:lstStyle/>
          <a:p>
            <a:pPr algn="ctr"/>
            <a:r>
              <a:rPr lang="fr-FR" sz="1200" dirty="0">
                <a:latin typeface="Anno 1 Std"/>
                <a:cs typeface="Anno 1 Std"/>
              </a:rPr>
              <a:t>Intégration avec l’écosystème de sécurité de l’entreprise, SSO et contrôle des accès basé sur des rôles (RBAC)</a:t>
            </a:r>
            <a:endParaRPr lang="fr-FR" sz="1200" dirty="0"/>
          </a:p>
        </p:txBody>
      </p:sp>
      <p:sp>
        <p:nvSpPr>
          <p:cNvPr id="20" name="Rectangle 19"/>
          <p:cNvSpPr/>
          <p:nvPr/>
        </p:nvSpPr>
        <p:spPr>
          <a:xfrm>
            <a:off x="6630993" y="3735589"/>
            <a:ext cx="1976755" cy="1200329"/>
          </a:xfrm>
          <a:prstGeom prst="rect">
            <a:avLst/>
          </a:prstGeom>
        </p:spPr>
        <p:txBody>
          <a:bodyPr wrap="square">
            <a:spAutoFit/>
          </a:bodyPr>
          <a:lstStyle/>
          <a:p>
            <a:pPr algn="ctr"/>
            <a:r>
              <a:rPr lang="fr-FR" sz="1200" dirty="0">
                <a:latin typeface="Anno 1 Std"/>
                <a:cs typeface="Anno 1 Std"/>
              </a:rPr>
              <a:t>Provisionnez des ressources cloud automatiquement par des workflows intégrés de développement pour accélérer le déploiement</a:t>
            </a:r>
            <a:endParaRPr lang="fr-FR" sz="1200" dirty="0"/>
          </a:p>
        </p:txBody>
      </p:sp>
      <p:sp>
        <p:nvSpPr>
          <p:cNvPr id="3" name="Rectangle 2"/>
          <p:cNvSpPr/>
          <p:nvPr/>
        </p:nvSpPr>
        <p:spPr>
          <a:xfrm>
            <a:off x="445904" y="3856640"/>
            <a:ext cx="1800053" cy="1200329"/>
          </a:xfrm>
          <a:prstGeom prst="rect">
            <a:avLst/>
          </a:prstGeom>
        </p:spPr>
        <p:txBody>
          <a:bodyPr wrap="square">
            <a:spAutoFit/>
          </a:bodyPr>
          <a:lstStyle/>
          <a:p>
            <a:pPr algn="ctr"/>
            <a:r>
              <a:rPr lang="fr-FR" sz="1200" dirty="0">
                <a:latin typeface="Anno 1 Std"/>
                <a:cs typeface="Anno 1 Std"/>
              </a:rPr>
              <a:t>Diminuez le Time to </a:t>
            </a:r>
            <a:r>
              <a:rPr lang="fr-FR" sz="1200" dirty="0" err="1">
                <a:latin typeface="Anno 1 Std"/>
                <a:cs typeface="Anno 1 Std"/>
              </a:rPr>
              <a:t>market</a:t>
            </a:r>
            <a:r>
              <a:rPr lang="fr-FR" sz="1200" dirty="0">
                <a:latin typeface="Anno 1 Std"/>
                <a:cs typeface="Anno 1 Std"/>
              </a:rPr>
              <a:t> avec un catalogue standardisé de services et d’applications prêtes à l’emploi</a:t>
            </a:r>
          </a:p>
        </p:txBody>
      </p:sp>
      <p:pic>
        <p:nvPicPr>
          <p:cNvPr id="21" name="Imag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789" y="2878713"/>
            <a:ext cx="608233" cy="720431"/>
          </a:xfrm>
          <a:prstGeom prst="rect">
            <a:avLst/>
          </a:prstGeom>
        </p:spPr>
      </p:pic>
      <p:sp>
        <p:nvSpPr>
          <p:cNvPr id="22" name="ZoneTexte 21"/>
          <p:cNvSpPr txBox="1"/>
          <p:nvPr/>
        </p:nvSpPr>
        <p:spPr>
          <a:xfrm>
            <a:off x="534558" y="3575805"/>
            <a:ext cx="1622747" cy="338554"/>
          </a:xfrm>
          <a:prstGeom prst="rect">
            <a:avLst/>
          </a:prstGeom>
          <a:noFill/>
        </p:spPr>
        <p:txBody>
          <a:bodyPr wrap="square" rtlCol="0">
            <a:spAutoFit/>
          </a:bodyPr>
          <a:lstStyle/>
          <a:p>
            <a:pPr algn="ctr"/>
            <a:r>
              <a:rPr lang="fr-FR" sz="1600" b="1" dirty="0">
                <a:latin typeface="Anno 1 Std"/>
                <a:cs typeface="Anno 1 Std"/>
              </a:rPr>
              <a:t>Marketplace</a:t>
            </a:r>
          </a:p>
        </p:txBody>
      </p:sp>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5486" y="3006804"/>
            <a:ext cx="464247" cy="464247"/>
          </a:xfrm>
          <a:prstGeom prst="rect">
            <a:avLst/>
          </a:prstGeom>
        </p:spPr>
      </p:pic>
      <p:sp>
        <p:nvSpPr>
          <p:cNvPr id="24" name="Rectangle 23"/>
          <p:cNvSpPr/>
          <p:nvPr/>
        </p:nvSpPr>
        <p:spPr>
          <a:xfrm>
            <a:off x="2844433" y="3483074"/>
            <a:ext cx="1432362" cy="338554"/>
          </a:xfrm>
          <a:prstGeom prst="rect">
            <a:avLst/>
          </a:prstGeom>
        </p:spPr>
        <p:txBody>
          <a:bodyPr wrap="square">
            <a:spAutoFit/>
          </a:bodyPr>
          <a:lstStyle/>
          <a:p>
            <a:pPr algn="ctr"/>
            <a:r>
              <a:rPr lang="fr-FR" sz="1600" b="1" dirty="0">
                <a:latin typeface="Anno 1 Std"/>
                <a:cs typeface="Anno 1 Std"/>
              </a:rPr>
              <a:t>API</a:t>
            </a:r>
            <a:endParaRPr lang="fr-FR" sz="1600" b="1" dirty="0"/>
          </a:p>
        </p:txBody>
      </p:sp>
      <p:pic>
        <p:nvPicPr>
          <p:cNvPr id="25" name="Imag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7591" y="2748487"/>
            <a:ext cx="611476" cy="611476"/>
          </a:xfrm>
          <a:prstGeom prst="rect">
            <a:avLst/>
          </a:prstGeom>
        </p:spPr>
      </p:pic>
      <p:sp>
        <p:nvSpPr>
          <p:cNvPr id="26" name="Rectangle 25"/>
          <p:cNvSpPr/>
          <p:nvPr/>
        </p:nvSpPr>
        <p:spPr>
          <a:xfrm>
            <a:off x="4902598" y="3306756"/>
            <a:ext cx="1432362" cy="584775"/>
          </a:xfrm>
          <a:prstGeom prst="rect">
            <a:avLst/>
          </a:prstGeom>
        </p:spPr>
        <p:txBody>
          <a:bodyPr wrap="square">
            <a:spAutoFit/>
          </a:bodyPr>
          <a:lstStyle/>
          <a:p>
            <a:pPr algn="ctr"/>
            <a:r>
              <a:rPr lang="fr-FR" sz="1600" b="1" dirty="0">
                <a:latin typeface="Anno 1 Std"/>
                <a:cs typeface="Anno 1 Std"/>
              </a:rPr>
              <a:t>Politiques de gestion</a:t>
            </a:r>
            <a:endParaRPr lang="fr-FR" sz="1600" b="1" dirty="0"/>
          </a:p>
        </p:txBody>
      </p:sp>
      <p:sp>
        <p:nvSpPr>
          <p:cNvPr id="11" name="Rectangle 10"/>
          <p:cNvSpPr/>
          <p:nvPr/>
        </p:nvSpPr>
        <p:spPr>
          <a:xfrm>
            <a:off x="2783108" y="3745082"/>
            <a:ext cx="1689004" cy="830997"/>
          </a:xfrm>
          <a:prstGeom prst="rect">
            <a:avLst/>
          </a:prstGeom>
        </p:spPr>
        <p:txBody>
          <a:bodyPr wrap="square">
            <a:spAutoFit/>
          </a:bodyPr>
          <a:lstStyle/>
          <a:p>
            <a:pPr algn="ctr"/>
            <a:r>
              <a:rPr lang="fr-FR" sz="1200" dirty="0">
                <a:latin typeface="Anno 1 Std"/>
                <a:cs typeface="Anno 1 Std"/>
              </a:rPr>
              <a:t>Automatisez</a:t>
            </a:r>
            <a:r>
              <a:rPr lang="en-US" sz="1200" dirty="0">
                <a:latin typeface="Anno 1 Std"/>
                <a:cs typeface="Anno 1 Std"/>
              </a:rPr>
              <a:t> </a:t>
            </a:r>
            <a:r>
              <a:rPr lang="en-US" sz="1200" dirty="0" err="1">
                <a:latin typeface="Anno 1 Std"/>
                <a:cs typeface="Anno 1 Std"/>
              </a:rPr>
              <a:t>vos</a:t>
            </a:r>
            <a:r>
              <a:rPr lang="en-US" sz="1200" dirty="0">
                <a:latin typeface="Anno 1 Std"/>
                <a:cs typeface="Anno 1 Std"/>
              </a:rPr>
              <a:t> interactions pour </a:t>
            </a:r>
            <a:r>
              <a:rPr lang="en-US" sz="1200" dirty="0" err="1">
                <a:latin typeface="Anno 1 Std"/>
                <a:cs typeface="Anno 1 Std"/>
              </a:rPr>
              <a:t>créer</a:t>
            </a:r>
            <a:r>
              <a:rPr lang="en-US" sz="1200" dirty="0">
                <a:latin typeface="Anno 1 Std"/>
                <a:cs typeface="Anno 1 Std"/>
              </a:rPr>
              <a:t> </a:t>
            </a:r>
            <a:r>
              <a:rPr lang="en-US" sz="1200" dirty="0" err="1">
                <a:latin typeface="Anno 1 Std"/>
                <a:cs typeface="Anno 1 Std"/>
              </a:rPr>
              <a:t>vos</a:t>
            </a:r>
            <a:r>
              <a:rPr lang="en-US" sz="1200" dirty="0">
                <a:latin typeface="Anno 1 Std"/>
                <a:cs typeface="Anno 1 Std"/>
              </a:rPr>
              <a:t> </a:t>
            </a:r>
            <a:r>
              <a:rPr lang="en-US" sz="1200" dirty="0" err="1">
                <a:latin typeface="Anno 1 Std"/>
                <a:cs typeface="Anno 1 Std"/>
              </a:rPr>
              <a:t>propres</a:t>
            </a:r>
            <a:r>
              <a:rPr lang="en-US" sz="1200" dirty="0">
                <a:latin typeface="Anno 1 Std"/>
                <a:cs typeface="Anno 1 Std"/>
              </a:rPr>
              <a:t> applications</a:t>
            </a:r>
            <a:endParaRPr lang="fr-FR" sz="1200" dirty="0">
              <a:latin typeface="Anno 1 Std"/>
              <a:cs typeface="Anno 1 Std"/>
            </a:endParaRPr>
          </a:p>
        </p:txBody>
      </p:sp>
      <p:sp>
        <p:nvSpPr>
          <p:cNvPr id="27" name="Rectangle 26"/>
          <p:cNvSpPr/>
          <p:nvPr/>
        </p:nvSpPr>
        <p:spPr>
          <a:xfrm>
            <a:off x="4636997" y="3805034"/>
            <a:ext cx="1963564" cy="1080424"/>
          </a:xfrm>
          <a:prstGeom prst="rect">
            <a:avLst/>
          </a:prstGeom>
        </p:spPr>
        <p:txBody>
          <a:bodyPr wrap="square">
            <a:spAutoFit/>
          </a:bodyPr>
          <a:lstStyle/>
          <a:p>
            <a:pPr algn="just">
              <a:lnSpc>
                <a:spcPct val="107000"/>
              </a:lnSpc>
              <a:spcAft>
                <a:spcPts val="800"/>
              </a:spcAft>
            </a:pPr>
            <a:r>
              <a:rPr lang="fr-FR" sz="1200" dirty="0">
                <a:latin typeface="Anno 1 Std"/>
                <a:cs typeface="Anno 1 Std"/>
              </a:rPr>
              <a:t>Assurez la conformité et la gouvernance de vos </a:t>
            </a:r>
            <a:r>
              <a:rPr lang="fr-FR" sz="1200" dirty="0" err="1">
                <a:latin typeface="Anno 1 Std"/>
                <a:cs typeface="Anno 1 Std"/>
              </a:rPr>
              <a:t>workloads</a:t>
            </a:r>
            <a:r>
              <a:rPr lang="fr-FR" sz="1200" dirty="0">
                <a:latin typeface="Anno 1 Std"/>
                <a:cs typeface="Anno 1 Std"/>
              </a:rPr>
              <a:t> par un moteur automatisé de gestion des politiques de conformité.</a:t>
            </a:r>
          </a:p>
        </p:txBody>
      </p:sp>
    </p:spTree>
    <p:extLst>
      <p:ext uri="{BB962C8B-B14F-4D97-AF65-F5344CB8AC3E}">
        <p14:creationId xmlns:p14="http://schemas.microsoft.com/office/powerpoint/2010/main" val="42864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18" grpId="0"/>
      <p:bldP spid="19" grpId="0"/>
      <p:bldP spid="20" grpId="0"/>
      <p:bldP spid="22" grpId="0"/>
      <p:bldP spid="24"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11</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2" name="ZoneTexte 1"/>
          <p:cNvSpPr txBox="1"/>
          <p:nvPr/>
        </p:nvSpPr>
        <p:spPr>
          <a:xfrm>
            <a:off x="7567338" y="0"/>
            <a:ext cx="4686301" cy="369332"/>
          </a:xfrm>
          <a:prstGeom prst="rect">
            <a:avLst/>
          </a:prstGeom>
          <a:noFill/>
        </p:spPr>
        <p:txBody>
          <a:bodyPr wrap="square" rtlCol="0">
            <a:spAutoFit/>
          </a:bodyPr>
          <a:lstStyle/>
          <a:p>
            <a:r>
              <a:rPr lang="fr-FR" dirty="0"/>
              <a:t>Tarifs: </a:t>
            </a:r>
            <a:r>
              <a:rPr lang="fr-FR" dirty="0" err="1"/>
              <a:t>expl</a:t>
            </a:r>
            <a:endParaRPr lang="fr-FR" dirty="0"/>
          </a:p>
        </p:txBody>
      </p:sp>
      <p:pic>
        <p:nvPicPr>
          <p:cNvPr id="3" name="Image 2"/>
          <p:cNvPicPr>
            <a:picLocks noChangeAspect="1"/>
          </p:cNvPicPr>
          <p:nvPr/>
        </p:nvPicPr>
        <p:blipFill>
          <a:blip r:embed="rId4"/>
          <a:stretch>
            <a:fillRect/>
          </a:stretch>
        </p:blipFill>
        <p:spPr>
          <a:xfrm>
            <a:off x="5471458" y="599890"/>
            <a:ext cx="3545083" cy="3913771"/>
          </a:xfrm>
          <a:prstGeom prst="rect">
            <a:avLst/>
          </a:prstGeom>
        </p:spPr>
      </p:pic>
      <p:pic>
        <p:nvPicPr>
          <p:cNvPr id="5" name="Image 4"/>
          <p:cNvPicPr>
            <a:picLocks noChangeAspect="1"/>
          </p:cNvPicPr>
          <p:nvPr/>
        </p:nvPicPr>
        <p:blipFill>
          <a:blip r:embed="rId5"/>
          <a:stretch>
            <a:fillRect/>
          </a:stretch>
        </p:blipFill>
        <p:spPr>
          <a:xfrm>
            <a:off x="136660" y="599890"/>
            <a:ext cx="5257879" cy="3284733"/>
          </a:xfrm>
          <a:prstGeom prst="rect">
            <a:avLst/>
          </a:prstGeom>
        </p:spPr>
      </p:pic>
      <p:sp>
        <p:nvSpPr>
          <p:cNvPr id="9" name="ZoneTexte 8"/>
          <p:cNvSpPr txBox="1"/>
          <p:nvPr/>
        </p:nvSpPr>
        <p:spPr>
          <a:xfrm>
            <a:off x="174185" y="3987403"/>
            <a:ext cx="4686301" cy="307777"/>
          </a:xfrm>
          <a:prstGeom prst="rect">
            <a:avLst/>
          </a:prstGeom>
          <a:noFill/>
        </p:spPr>
        <p:txBody>
          <a:bodyPr wrap="square" rtlCol="0">
            <a:spAutoFit/>
          </a:bodyPr>
          <a:lstStyle/>
          <a:p>
            <a:r>
              <a:rPr lang="fr-FR" sz="1400" dirty="0"/>
              <a:t>Pas d’engagement sur l’utilisation ou sur la durée</a:t>
            </a:r>
          </a:p>
        </p:txBody>
      </p:sp>
    </p:spTree>
    <p:extLst>
      <p:ext uri="{BB962C8B-B14F-4D97-AF65-F5344CB8AC3E}">
        <p14:creationId xmlns:p14="http://schemas.microsoft.com/office/powerpoint/2010/main" val="324724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12</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6" name="Rectangle 5"/>
          <p:cNvSpPr/>
          <p:nvPr/>
        </p:nvSpPr>
        <p:spPr>
          <a:xfrm>
            <a:off x="0" y="0"/>
            <a:ext cx="9144000" cy="1525713"/>
          </a:xfrm>
          <a:prstGeom prst="rect">
            <a:avLst/>
          </a:prstGeom>
          <a:solidFill>
            <a:srgbClr val="F7A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1968" y="556038"/>
            <a:ext cx="2199175" cy="266110"/>
          </a:xfrm>
          <a:prstGeom prst="rect">
            <a:avLst/>
          </a:prstGeom>
        </p:spPr>
      </p:pic>
      <p:pic>
        <p:nvPicPr>
          <p:cNvPr id="8" name="Imag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3879" y="307088"/>
            <a:ext cx="1045233" cy="670972"/>
          </a:xfrm>
          <a:prstGeom prst="rect">
            <a:avLst/>
          </a:prstGeom>
        </p:spPr>
      </p:pic>
      <p:pic>
        <p:nvPicPr>
          <p:cNvPr id="9" name="Picture 2" descr="http://www.itiforums.com/beeiti/fichiers/1445359947_Troph--es-innovation-it_2015.png"/>
          <p:cNvPicPr>
            <a:picLocks noChangeAspect="1" noChangeArrowheads="1"/>
          </p:cNvPicPr>
          <p:nvPr/>
        </p:nvPicPr>
        <p:blipFill>
          <a:blip r:link="rId6">
            <a:extLst>
              <a:ext uri="{28A0092B-C50C-407E-A947-70E740481C1C}">
                <a14:useLocalDpi xmlns:a14="http://schemas.microsoft.com/office/drawing/2010/main" val="0"/>
              </a:ext>
            </a:extLst>
          </a:blip>
          <a:srcRect/>
          <a:stretch>
            <a:fillRect/>
          </a:stretch>
        </p:blipFill>
        <p:spPr bwMode="auto">
          <a:xfrm>
            <a:off x="4239490" y="161276"/>
            <a:ext cx="916479" cy="101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0151" y="372478"/>
            <a:ext cx="1192939" cy="844625"/>
          </a:xfrm>
          <a:prstGeom prst="rect">
            <a:avLst/>
          </a:prstGeom>
          <a:effectLst>
            <a:outerShdw blurRad="63500" sx="102000" sy="102000" algn="ctr" rotWithShape="0">
              <a:prstClr val="black">
                <a:alpha val="40000"/>
              </a:prstClr>
            </a:outerShdw>
          </a:effectLst>
        </p:spPr>
      </p:pic>
      <p:sp>
        <p:nvSpPr>
          <p:cNvPr id="11" name="ZoneTexte 15"/>
          <p:cNvSpPr txBox="1"/>
          <p:nvPr/>
        </p:nvSpPr>
        <p:spPr>
          <a:xfrm>
            <a:off x="2096635" y="1123667"/>
            <a:ext cx="1440337" cy="369332"/>
          </a:xfrm>
          <a:prstGeom prst="rect">
            <a:avLst/>
          </a:prstGeom>
          <a:noFill/>
        </p:spPr>
        <p:txBody>
          <a:bodyPr wrap="square" rtlCol="0">
            <a:spAutoFit/>
          </a:bodyPr>
          <a:lstStyle/>
          <a:p>
            <a:pPr algn="ctr" defTabSz="447675">
              <a:spcAft>
                <a:spcPts val="600"/>
              </a:spcAft>
            </a:pPr>
            <a:r>
              <a:rPr lang="fr-FR" sz="900" cap="all" dirty="0">
                <a:solidFill>
                  <a:srgbClr val="FFFFFF"/>
                </a:solidFill>
                <a:latin typeface="Gotham Medium"/>
                <a:cs typeface="Gotham Medium"/>
              </a:rPr>
              <a:t>AWS Customer Obsession </a:t>
            </a:r>
            <a:r>
              <a:rPr lang="fr-FR" sz="900" cap="all" dirty="0" err="1">
                <a:solidFill>
                  <a:srgbClr val="FFFFFF"/>
                </a:solidFill>
                <a:latin typeface="Gotham Medium"/>
                <a:cs typeface="Gotham Medium"/>
              </a:rPr>
              <a:t>Award</a:t>
            </a:r>
            <a:endParaRPr lang="fr-FR" sz="900" cap="all" dirty="0">
              <a:solidFill>
                <a:srgbClr val="FFFFFF"/>
              </a:solidFill>
              <a:latin typeface="Gotham Medium"/>
              <a:cs typeface="Gotham Medium"/>
            </a:endParaRPr>
          </a:p>
        </p:txBody>
      </p:sp>
      <p:pic>
        <p:nvPicPr>
          <p:cNvPr id="14" name="Imag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99175" y="556038"/>
            <a:ext cx="1568067" cy="471880"/>
          </a:xfrm>
          <a:prstGeom prst="rect">
            <a:avLst/>
          </a:prstGeom>
        </p:spPr>
      </p:pic>
      <p:sp>
        <p:nvSpPr>
          <p:cNvPr id="17" name="ZoneTexte 16"/>
          <p:cNvSpPr txBox="1"/>
          <p:nvPr/>
        </p:nvSpPr>
        <p:spPr>
          <a:xfrm>
            <a:off x="622337" y="95885"/>
            <a:ext cx="271371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‘Best </a:t>
            </a:r>
            <a:r>
              <a:rPr lang="fr-FR" sz="900" cap="all" dirty="0" err="1">
                <a:solidFill>
                  <a:srgbClr val="FFFFFF"/>
                </a:solidFill>
                <a:latin typeface="Gotham Medium"/>
                <a:cs typeface="Gotham Medium"/>
              </a:rPr>
              <a:t>hybrid</a:t>
            </a:r>
            <a:r>
              <a:rPr lang="fr-FR" sz="900" cap="all" dirty="0">
                <a:solidFill>
                  <a:srgbClr val="FFFFFF"/>
                </a:solidFill>
                <a:latin typeface="Gotham Medium"/>
                <a:cs typeface="Gotham Medium"/>
              </a:rPr>
              <a:t> cloud’, </a:t>
            </a:r>
            <a:r>
              <a:rPr lang="fr-FR" sz="900" cap="all" dirty="0" err="1">
                <a:solidFill>
                  <a:srgbClr val="FFFFFF"/>
                </a:solidFill>
                <a:latin typeface="Gotham Medium"/>
                <a:cs typeface="Gotham Medium"/>
              </a:rPr>
              <a:t>Wmworld</a:t>
            </a:r>
            <a:r>
              <a:rPr lang="fr-FR" sz="900" cap="all" dirty="0">
                <a:solidFill>
                  <a:srgbClr val="FFFFFF"/>
                </a:solidFill>
                <a:latin typeface="Gotham Medium"/>
                <a:cs typeface="Gotham Medium"/>
              </a:rPr>
              <a:t> 2014</a:t>
            </a:r>
          </a:p>
        </p:txBody>
      </p:sp>
      <p:sp>
        <p:nvSpPr>
          <p:cNvPr id="18" name="ZoneTexte 15"/>
          <p:cNvSpPr txBox="1"/>
          <p:nvPr/>
        </p:nvSpPr>
        <p:spPr>
          <a:xfrm>
            <a:off x="3977560" y="1217103"/>
            <a:ext cx="1440337" cy="230832"/>
          </a:xfrm>
          <a:prstGeom prst="rect">
            <a:avLst/>
          </a:prstGeom>
          <a:noFill/>
        </p:spPr>
        <p:txBody>
          <a:bodyPr wrap="square" rtlCol="0">
            <a:spAutoFit/>
          </a:bodyPr>
          <a:lstStyle/>
          <a:p>
            <a:pPr algn="ctr" defTabSz="447675">
              <a:spcAft>
                <a:spcPts val="600"/>
              </a:spcAft>
            </a:pPr>
            <a:r>
              <a:rPr lang="fr-FR" sz="900" cap="all" dirty="0" err="1">
                <a:solidFill>
                  <a:srgbClr val="FFFFFF"/>
                </a:solidFill>
                <a:latin typeface="Gotham Medium"/>
                <a:cs typeface="Gotham Medium"/>
              </a:rPr>
              <a:t>finalist</a:t>
            </a:r>
            <a:endParaRPr lang="fr-FR" sz="900" cap="all" dirty="0">
              <a:solidFill>
                <a:srgbClr val="FFFFFF"/>
              </a:solidFill>
              <a:latin typeface="Gotham Medium"/>
              <a:cs typeface="Gotham Medium"/>
            </a:endParaRPr>
          </a:p>
        </p:txBody>
      </p:sp>
      <p:pic>
        <p:nvPicPr>
          <p:cNvPr id="3" name="Image 2"/>
          <p:cNvPicPr>
            <a:picLocks noChangeAspect="1"/>
          </p:cNvPicPr>
          <p:nvPr/>
        </p:nvPicPr>
        <p:blipFill>
          <a:blip r:embed="rId9"/>
          <a:stretch>
            <a:fillRect/>
          </a:stretch>
        </p:blipFill>
        <p:spPr>
          <a:xfrm>
            <a:off x="5846704" y="2411852"/>
            <a:ext cx="3038133" cy="866775"/>
          </a:xfrm>
          <a:prstGeom prst="rect">
            <a:avLst/>
          </a:prstGeom>
        </p:spPr>
      </p:pic>
      <p:pic>
        <p:nvPicPr>
          <p:cNvPr id="5" name="Image 4"/>
          <p:cNvPicPr>
            <a:picLocks noChangeAspect="1"/>
          </p:cNvPicPr>
          <p:nvPr/>
        </p:nvPicPr>
        <p:blipFill>
          <a:blip r:embed="rId10"/>
          <a:stretch>
            <a:fillRect/>
          </a:stretch>
        </p:blipFill>
        <p:spPr>
          <a:xfrm>
            <a:off x="182858" y="2342292"/>
            <a:ext cx="3584384" cy="1872670"/>
          </a:xfrm>
          <a:prstGeom prst="rect">
            <a:avLst/>
          </a:prstGeom>
        </p:spPr>
      </p:pic>
      <p:sp>
        <p:nvSpPr>
          <p:cNvPr id="19" name="ZoneTexte 18"/>
          <p:cNvSpPr txBox="1"/>
          <p:nvPr/>
        </p:nvSpPr>
        <p:spPr>
          <a:xfrm>
            <a:off x="6914039" y="3258734"/>
            <a:ext cx="2892901" cy="369332"/>
          </a:xfrm>
          <a:prstGeom prst="rect">
            <a:avLst/>
          </a:prstGeom>
          <a:noFill/>
        </p:spPr>
        <p:txBody>
          <a:bodyPr wrap="square" rtlCol="0">
            <a:spAutoFit/>
          </a:bodyPr>
          <a:lstStyle/>
          <a:p>
            <a:r>
              <a:rPr lang="fr-FR" dirty="0"/>
              <a:t>Livre blanc pop up</a:t>
            </a:r>
          </a:p>
        </p:txBody>
      </p:sp>
      <p:sp>
        <p:nvSpPr>
          <p:cNvPr id="20" name="Rectangle 19"/>
          <p:cNvSpPr/>
          <p:nvPr/>
        </p:nvSpPr>
        <p:spPr>
          <a:xfrm>
            <a:off x="5765583" y="3596136"/>
            <a:ext cx="3250958" cy="1232711"/>
          </a:xfrm>
          <a:prstGeom prst="rect">
            <a:avLst/>
          </a:prstGeom>
          <a:gradFill>
            <a:gsLst>
              <a:gs pos="0">
                <a:schemeClr val="bg2"/>
              </a:gs>
              <a:gs pos="100000">
                <a:schemeClr val="bg2"/>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solidFill>
                  <a:srgbClr val="000000"/>
                </a:solidFill>
              </a:rPr>
              <a:t>Livre blanc</a:t>
            </a:r>
          </a:p>
          <a:p>
            <a:pPr algn="ctr"/>
            <a:r>
              <a:rPr lang="fr-FR" dirty="0">
                <a:solidFill>
                  <a:srgbClr val="000000"/>
                </a:solidFill>
              </a:rPr>
              <a:t>« L’usage du cloud hybride en France », PAC, 2016</a:t>
            </a:r>
          </a:p>
          <a:p>
            <a:pPr algn="ctr"/>
            <a:r>
              <a:rPr lang="fr-FR" sz="1400" dirty="0">
                <a:solidFill>
                  <a:srgbClr val="000000"/>
                </a:solidFill>
              </a:rPr>
              <a:t>				Téléchargez</a:t>
            </a:r>
          </a:p>
        </p:txBody>
      </p:sp>
      <p:sp>
        <p:nvSpPr>
          <p:cNvPr id="2" name="ZoneTexte 1"/>
          <p:cNvSpPr txBox="1"/>
          <p:nvPr/>
        </p:nvSpPr>
        <p:spPr>
          <a:xfrm>
            <a:off x="5765583" y="4884019"/>
            <a:ext cx="3378417" cy="253916"/>
          </a:xfrm>
          <a:prstGeom prst="rect">
            <a:avLst/>
          </a:prstGeom>
          <a:noFill/>
        </p:spPr>
        <p:txBody>
          <a:bodyPr wrap="square" rtlCol="0">
            <a:spAutoFit/>
          </a:bodyPr>
          <a:lstStyle/>
          <a:p>
            <a:r>
              <a:rPr lang="fr-FR" sz="1050" dirty="0"/>
              <a:t>Avec formulaire pour récolter les coordonnées du contact</a:t>
            </a:r>
          </a:p>
        </p:txBody>
      </p:sp>
    </p:spTree>
    <p:extLst>
      <p:ext uri="{BB962C8B-B14F-4D97-AF65-F5344CB8AC3E}">
        <p14:creationId xmlns:p14="http://schemas.microsoft.com/office/powerpoint/2010/main" val="293071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13</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2" name="ZoneTexte 1"/>
          <p:cNvSpPr txBox="1"/>
          <p:nvPr/>
        </p:nvSpPr>
        <p:spPr>
          <a:xfrm>
            <a:off x="251460" y="124387"/>
            <a:ext cx="5689600" cy="369332"/>
          </a:xfrm>
          <a:prstGeom prst="rect">
            <a:avLst/>
          </a:prstGeom>
          <a:noFill/>
        </p:spPr>
        <p:txBody>
          <a:bodyPr wrap="square" rtlCol="0">
            <a:spAutoFit/>
          </a:bodyPr>
          <a:lstStyle/>
          <a:p>
            <a:r>
              <a:rPr lang="fr-FR" dirty="0"/>
              <a:t>pop up </a:t>
            </a:r>
            <a:r>
              <a:rPr lang="fr-FR" dirty="0" err="1"/>
              <a:t>reserve</a:t>
            </a:r>
            <a:r>
              <a:rPr lang="fr-FR" dirty="0"/>
              <a:t> </a:t>
            </a:r>
            <a:r>
              <a:rPr lang="fr-FR" dirty="0" err="1"/>
              <a:t>your</a:t>
            </a:r>
            <a:r>
              <a:rPr lang="fr-FR" dirty="0"/>
              <a:t> place (</a:t>
            </a:r>
            <a:r>
              <a:rPr lang="fr-FR" dirty="0" err="1"/>
              <a:t>after</a:t>
            </a:r>
            <a:r>
              <a:rPr lang="fr-FR" dirty="0"/>
              <a:t> 2 minutes on </a:t>
            </a:r>
            <a:r>
              <a:rPr lang="fr-FR" dirty="0" err="1"/>
              <a:t>website</a:t>
            </a:r>
            <a:r>
              <a:rPr lang="fr-FR" dirty="0"/>
              <a:t>)</a:t>
            </a:r>
          </a:p>
        </p:txBody>
      </p:sp>
      <p:pic>
        <p:nvPicPr>
          <p:cNvPr id="3" name="Image 2"/>
          <p:cNvPicPr>
            <a:picLocks noChangeAspect="1"/>
          </p:cNvPicPr>
          <p:nvPr/>
        </p:nvPicPr>
        <p:blipFill>
          <a:blip r:embed="rId4"/>
          <a:stretch>
            <a:fillRect/>
          </a:stretch>
        </p:blipFill>
        <p:spPr>
          <a:xfrm>
            <a:off x="1531632" y="614959"/>
            <a:ext cx="5783568" cy="4308965"/>
          </a:xfrm>
          <a:prstGeom prst="rect">
            <a:avLst/>
          </a:prstGeom>
        </p:spPr>
      </p:pic>
    </p:spTree>
    <p:extLst>
      <p:ext uri="{BB962C8B-B14F-4D97-AF65-F5344CB8AC3E}">
        <p14:creationId xmlns:p14="http://schemas.microsoft.com/office/powerpoint/2010/main" val="419438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p:cNvSpPr txBox="1"/>
          <p:nvPr/>
        </p:nvSpPr>
        <p:spPr>
          <a:xfrm>
            <a:off x="1469025" y="2117787"/>
            <a:ext cx="6638952" cy="442035"/>
          </a:xfrm>
          <a:prstGeom prst="rect">
            <a:avLst/>
          </a:prstGeom>
          <a:noFill/>
        </p:spPr>
        <p:txBody>
          <a:bodyPr wrap="square" tIns="36000" bIns="36000" rtlCol="0">
            <a:spAutoFit/>
          </a:bodyPr>
          <a:lstStyle/>
          <a:p>
            <a:pPr algn="ctr"/>
            <a:r>
              <a:rPr lang="fr-FR" sz="1200" cap="all" dirty="0">
                <a:solidFill>
                  <a:srgbClr val="FF6600"/>
                </a:solidFill>
                <a:latin typeface="Gotham Medium"/>
                <a:cs typeface="Gotham Medium"/>
              </a:rPr>
              <a:t>ORCHESTREZ VOS CLOUDS. DEPLOYEZ VOS APPLICATIONS. </a:t>
            </a:r>
          </a:p>
          <a:p>
            <a:pPr algn="ctr"/>
            <a:r>
              <a:rPr lang="fr-FR" sz="1200" cap="all" dirty="0">
                <a:solidFill>
                  <a:srgbClr val="FF6600"/>
                </a:solidFill>
                <a:latin typeface="Gotham Medium"/>
                <a:cs typeface="Gotham Medium"/>
              </a:rPr>
              <a:t>AUTOMATISEZ VOS TACHES.  BAISSEZ VOS COÛTS</a:t>
            </a:r>
          </a:p>
        </p:txBody>
      </p:sp>
      <p:sp>
        <p:nvSpPr>
          <p:cNvPr id="23" name="ZoneTexte 22"/>
          <p:cNvSpPr txBox="1"/>
          <p:nvPr/>
        </p:nvSpPr>
        <p:spPr>
          <a:xfrm>
            <a:off x="1739762" y="1609398"/>
            <a:ext cx="6027299" cy="442035"/>
          </a:xfrm>
          <a:prstGeom prst="rect">
            <a:avLst/>
          </a:prstGeom>
          <a:noFill/>
        </p:spPr>
        <p:txBody>
          <a:bodyPr wrap="square" tIns="36000" bIns="36000" rtlCol="0">
            <a:spAutoFit/>
          </a:bodyPr>
          <a:lstStyle/>
          <a:p>
            <a:pPr algn="ctr"/>
            <a:r>
              <a:rPr lang="fr-FR" sz="2400" b="1" dirty="0">
                <a:solidFill>
                  <a:schemeClr val="bg1">
                    <a:lumMod val="50000"/>
                  </a:schemeClr>
                </a:solidFill>
                <a:latin typeface="Anno 1 Std"/>
                <a:cs typeface="Anno 1 Std"/>
              </a:rPr>
              <a:t>WORLD CLASS CLOUD MANAGEMENT</a:t>
            </a:r>
          </a:p>
        </p:txBody>
      </p:sp>
      <p:pic>
        <p:nvPicPr>
          <p:cNvPr id="26" name="Image 25"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37354"/>
            <a:ext cx="263408" cy="263408"/>
          </a:xfrm>
          <a:prstGeom prst="rect">
            <a:avLst/>
          </a:prstGeom>
        </p:spPr>
      </p:pic>
      <p:sp>
        <p:nvSpPr>
          <p:cNvPr id="10" name="ZoneTexte 9"/>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2</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2" name="Rectangle 11"/>
          <p:cNvSpPr/>
          <p:nvPr/>
        </p:nvSpPr>
        <p:spPr>
          <a:xfrm>
            <a:off x="8033322" y="140645"/>
            <a:ext cx="851515" cy="215444"/>
          </a:xfrm>
          <a:prstGeom prst="rect">
            <a:avLst/>
          </a:prstGeom>
          <a:solidFill>
            <a:schemeClr val="tx1"/>
          </a:solidFill>
        </p:spPr>
        <p:txBody>
          <a:bodyPr wrap="none">
            <a:spAutoFit/>
          </a:bodyPr>
          <a:lstStyle/>
          <a:p>
            <a:r>
              <a:rPr lang="fr-FR" sz="800" dirty="0">
                <a:solidFill>
                  <a:schemeClr val="bg1"/>
                </a:solidFill>
                <a:latin typeface="Gotham Book"/>
                <a:cs typeface="Gotham Book"/>
              </a:rPr>
              <a:t>CONNEXION</a:t>
            </a:r>
          </a:p>
        </p:txBody>
      </p:sp>
      <p:sp>
        <p:nvSpPr>
          <p:cNvPr id="11" name="Rectangle 10"/>
          <p:cNvSpPr/>
          <p:nvPr/>
        </p:nvSpPr>
        <p:spPr>
          <a:xfrm>
            <a:off x="4043366" y="164322"/>
            <a:ext cx="668773" cy="215444"/>
          </a:xfrm>
          <a:prstGeom prst="rect">
            <a:avLst/>
          </a:prstGeom>
          <a:solidFill>
            <a:schemeClr val="bg1"/>
          </a:solidFill>
        </p:spPr>
        <p:txBody>
          <a:bodyPr wrap="none">
            <a:spAutoFit/>
          </a:bodyPr>
          <a:lstStyle/>
          <a:p>
            <a:r>
              <a:rPr lang="fr-FR" sz="800" dirty="0">
                <a:latin typeface="Gotham Book"/>
                <a:cs typeface="Gotham Book"/>
              </a:rPr>
              <a:t>PRODUIT</a:t>
            </a:r>
          </a:p>
        </p:txBody>
      </p:sp>
      <p:sp>
        <p:nvSpPr>
          <p:cNvPr id="13" name="Rectangle 12"/>
          <p:cNvSpPr/>
          <p:nvPr/>
        </p:nvSpPr>
        <p:spPr>
          <a:xfrm>
            <a:off x="6157956" y="150772"/>
            <a:ext cx="625492" cy="215444"/>
          </a:xfrm>
          <a:prstGeom prst="rect">
            <a:avLst/>
          </a:prstGeom>
          <a:solidFill>
            <a:schemeClr val="bg1"/>
          </a:solidFill>
        </p:spPr>
        <p:txBody>
          <a:bodyPr wrap="none">
            <a:spAutoFit/>
          </a:bodyPr>
          <a:lstStyle/>
          <a:p>
            <a:r>
              <a:rPr lang="fr-FR" sz="800" dirty="0">
                <a:latin typeface="Gotham Book"/>
                <a:cs typeface="Gotham Book"/>
              </a:rPr>
              <a:t>PRICING</a:t>
            </a:r>
          </a:p>
        </p:txBody>
      </p:sp>
      <p:sp>
        <p:nvSpPr>
          <p:cNvPr id="14" name="Rectangle 13"/>
          <p:cNvSpPr/>
          <p:nvPr/>
        </p:nvSpPr>
        <p:spPr>
          <a:xfrm>
            <a:off x="6859440" y="149378"/>
            <a:ext cx="907621" cy="215444"/>
          </a:xfrm>
          <a:prstGeom prst="rect">
            <a:avLst/>
          </a:prstGeom>
          <a:solidFill>
            <a:schemeClr val="bg1"/>
          </a:solidFill>
        </p:spPr>
        <p:txBody>
          <a:bodyPr wrap="none">
            <a:spAutoFit/>
          </a:bodyPr>
          <a:lstStyle/>
          <a:p>
            <a:r>
              <a:rPr lang="fr-FR" sz="800" dirty="0">
                <a:latin typeface="Gotham Book"/>
                <a:cs typeface="Gotham Book"/>
              </a:rPr>
              <a:t>RESSOURCES</a:t>
            </a:r>
          </a:p>
        </p:txBody>
      </p:sp>
      <p:pic>
        <p:nvPicPr>
          <p:cNvPr id="4" name="Image 3"/>
          <p:cNvPicPr>
            <a:picLocks noChangeAspect="1"/>
          </p:cNvPicPr>
          <p:nvPr/>
        </p:nvPicPr>
        <p:blipFill>
          <a:blip r:embed="rId4"/>
          <a:stretch>
            <a:fillRect/>
          </a:stretch>
        </p:blipFill>
        <p:spPr>
          <a:xfrm>
            <a:off x="215740" y="81184"/>
            <a:ext cx="1524022" cy="486760"/>
          </a:xfrm>
          <a:prstGeom prst="rect">
            <a:avLst/>
          </a:prstGeom>
        </p:spPr>
      </p:pic>
      <p:sp>
        <p:nvSpPr>
          <p:cNvPr id="15" name="Rectangle 14"/>
          <p:cNvSpPr/>
          <p:nvPr/>
        </p:nvSpPr>
        <p:spPr>
          <a:xfrm>
            <a:off x="4824581" y="2996969"/>
            <a:ext cx="1477007" cy="307777"/>
          </a:xfrm>
          <a:prstGeom prst="rect">
            <a:avLst/>
          </a:prstGeom>
          <a:solidFill>
            <a:schemeClr val="tx1"/>
          </a:solidFill>
        </p:spPr>
        <p:txBody>
          <a:bodyPr wrap="square">
            <a:spAutoFit/>
          </a:bodyPr>
          <a:lstStyle/>
          <a:p>
            <a:pPr algn="ctr"/>
            <a:r>
              <a:rPr lang="fr-FR" sz="1400" dirty="0">
                <a:solidFill>
                  <a:schemeClr val="bg1"/>
                </a:solidFill>
                <a:latin typeface="Gotham Book"/>
                <a:cs typeface="Gotham Book"/>
              </a:rPr>
              <a:t>VIDEO</a:t>
            </a:r>
          </a:p>
        </p:txBody>
      </p:sp>
      <p:sp>
        <p:nvSpPr>
          <p:cNvPr id="16" name="Rectangle 15"/>
          <p:cNvSpPr/>
          <p:nvPr/>
        </p:nvSpPr>
        <p:spPr>
          <a:xfrm>
            <a:off x="2911718" y="2996968"/>
            <a:ext cx="1477007" cy="307777"/>
          </a:xfrm>
          <a:prstGeom prst="rect">
            <a:avLst/>
          </a:prstGeom>
          <a:solidFill>
            <a:schemeClr val="tx1"/>
          </a:solidFill>
        </p:spPr>
        <p:txBody>
          <a:bodyPr wrap="square">
            <a:spAutoFit/>
          </a:bodyPr>
          <a:lstStyle/>
          <a:p>
            <a:pPr algn="ctr"/>
            <a:r>
              <a:rPr lang="fr-FR" sz="1400" dirty="0">
                <a:solidFill>
                  <a:schemeClr val="bg1"/>
                </a:solidFill>
                <a:latin typeface="Gotham Book"/>
                <a:cs typeface="Gotham Book"/>
              </a:rPr>
              <a:t>INSCRIPTION</a:t>
            </a:r>
          </a:p>
        </p:txBody>
      </p:sp>
      <p:cxnSp>
        <p:nvCxnSpPr>
          <p:cNvPr id="6" name="Connecteur droit 5"/>
          <p:cNvCxnSpPr/>
          <p:nvPr/>
        </p:nvCxnSpPr>
        <p:spPr>
          <a:xfrm>
            <a:off x="4424531" y="4165530"/>
            <a:ext cx="182880" cy="180489"/>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p:cNvCxnSpPr/>
          <p:nvPr/>
        </p:nvCxnSpPr>
        <p:spPr>
          <a:xfrm flipH="1">
            <a:off x="4604875" y="4154100"/>
            <a:ext cx="219706" cy="196732"/>
          </a:xfrm>
          <a:prstGeom prst="line">
            <a:avLst/>
          </a:prstGeom>
        </p:spPr>
        <p:style>
          <a:lnRef idx="1">
            <a:schemeClr val="dk1"/>
          </a:lnRef>
          <a:fillRef idx="0">
            <a:schemeClr val="dk1"/>
          </a:fillRef>
          <a:effectRef idx="0">
            <a:schemeClr val="dk1"/>
          </a:effectRef>
          <a:fontRef idx="minor">
            <a:schemeClr val="tx1"/>
          </a:fontRef>
        </p:style>
      </p:cxnSp>
      <p:sp>
        <p:nvSpPr>
          <p:cNvPr id="25" name="ZoneTexte 24"/>
          <p:cNvSpPr txBox="1"/>
          <p:nvPr/>
        </p:nvSpPr>
        <p:spPr>
          <a:xfrm>
            <a:off x="136660" y="4467523"/>
            <a:ext cx="5893432"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 </a:t>
            </a:r>
            <a:r>
              <a:rPr lang="fr-FR" sz="1000" dirty="0" err="1">
                <a:solidFill>
                  <a:schemeClr val="bg1">
                    <a:lumMod val="50000"/>
                  </a:schemeClr>
                </a:solidFill>
                <a:latin typeface="Gotham Medium"/>
                <a:cs typeface="Gotham Medium"/>
              </a:rPr>
              <a:t>expl</a:t>
            </a:r>
            <a:r>
              <a:rPr lang="fr-FR" sz="1000" dirty="0">
                <a:solidFill>
                  <a:schemeClr val="bg1">
                    <a:lumMod val="50000"/>
                  </a:schemeClr>
                </a:solidFill>
                <a:latin typeface="Gotham Medium"/>
                <a:cs typeface="Gotham Medium"/>
              </a:rPr>
              <a:t>.: </a:t>
            </a:r>
            <a:r>
              <a:rPr lang="fr-FR" sz="1000" dirty="0">
                <a:solidFill>
                  <a:schemeClr val="bg1">
                    <a:lumMod val="50000"/>
                  </a:schemeClr>
                </a:solidFill>
                <a:latin typeface="Gotham Medium"/>
                <a:cs typeface="Gotham Medium"/>
                <a:hlinkClick r:id="rId5"/>
              </a:rPr>
              <a:t>https://www.pingdom.com/</a:t>
            </a:r>
            <a:r>
              <a:rPr lang="fr-FR" sz="1000" dirty="0">
                <a:solidFill>
                  <a:schemeClr val="bg1">
                    <a:lumMod val="50000"/>
                  </a:schemeClr>
                </a:solidFill>
                <a:latin typeface="Gotham Medium"/>
                <a:cs typeface="Gotham Medium"/>
              </a:rPr>
              <a:t> , </a:t>
            </a:r>
            <a:r>
              <a:rPr lang="fr-FR" sz="1000" dirty="0">
                <a:solidFill>
                  <a:schemeClr val="bg1">
                    <a:lumMod val="50000"/>
                  </a:schemeClr>
                </a:solidFill>
                <a:latin typeface="Gotham Medium"/>
                <a:cs typeface="Gotham Medium"/>
                <a:hlinkClick r:id="rId6"/>
              </a:rPr>
              <a:t>https://contently.com/</a:t>
            </a:r>
            <a:r>
              <a:rPr lang="fr-FR" sz="1000" dirty="0">
                <a:solidFill>
                  <a:schemeClr val="bg1">
                    <a:lumMod val="50000"/>
                  </a:schemeClr>
                </a:solidFill>
                <a:latin typeface="Gotham Medium"/>
                <a:cs typeface="Gotham Medium"/>
              </a:rPr>
              <a:t> ; le menu en haut de la page reste fixe </a:t>
            </a:r>
            <a:endParaRPr lang="fr-FR" sz="1000" dirty="0">
              <a:solidFill>
                <a:schemeClr val="bg1">
                  <a:lumMod val="50000"/>
                </a:schemeClr>
              </a:solidFill>
              <a:latin typeface="Gotham Book"/>
              <a:cs typeface="Gotham Book"/>
            </a:endParaRPr>
          </a:p>
        </p:txBody>
      </p:sp>
      <p:sp>
        <p:nvSpPr>
          <p:cNvPr id="28" name="Rectangle 27"/>
          <p:cNvSpPr/>
          <p:nvPr/>
        </p:nvSpPr>
        <p:spPr>
          <a:xfrm>
            <a:off x="4604770" y="164811"/>
            <a:ext cx="1544012" cy="215444"/>
          </a:xfrm>
          <a:prstGeom prst="rect">
            <a:avLst/>
          </a:prstGeom>
          <a:solidFill>
            <a:schemeClr val="bg1"/>
          </a:solidFill>
        </p:spPr>
        <p:txBody>
          <a:bodyPr wrap="none">
            <a:spAutoFit/>
          </a:bodyPr>
          <a:lstStyle/>
          <a:p>
            <a:r>
              <a:rPr lang="fr-FR" sz="800" dirty="0">
                <a:latin typeface="Gotham Book"/>
                <a:cs typeface="Gotham Book"/>
              </a:rPr>
              <a:t>POURQIUOI SELFDEPLOY</a:t>
            </a:r>
          </a:p>
        </p:txBody>
      </p:sp>
    </p:spTree>
    <p:extLst>
      <p:ext uri="{BB962C8B-B14F-4D97-AF65-F5344CB8AC3E}">
        <p14:creationId xmlns:p14="http://schemas.microsoft.com/office/powerpoint/2010/main" val="104953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1525713"/>
          </a:xfrm>
          <a:prstGeom prst="rect">
            <a:avLst/>
          </a:prstGeom>
          <a:solidFill>
            <a:srgbClr val="F7A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21" name="ZoneTexte 20"/>
          <p:cNvSpPr txBox="1"/>
          <p:nvPr/>
        </p:nvSpPr>
        <p:spPr>
          <a:xfrm>
            <a:off x="1068500" y="666044"/>
            <a:ext cx="980396" cy="349702"/>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REDUCTION</a:t>
            </a:r>
          </a:p>
          <a:p>
            <a:r>
              <a:rPr lang="fr-FR" sz="900" cap="all" dirty="0">
                <a:solidFill>
                  <a:srgbClr val="FFFFFF"/>
                </a:solidFill>
                <a:latin typeface="Gotham Medium"/>
                <a:cs typeface="Gotham Medium"/>
              </a:rPr>
              <a:t>DES </a:t>
            </a:r>
            <a:r>
              <a:rPr lang="fr-FR" sz="900" cap="all" dirty="0" err="1">
                <a:solidFill>
                  <a:srgbClr val="FFFFFF"/>
                </a:solidFill>
                <a:latin typeface="Gotham Medium"/>
                <a:cs typeface="Gotham Medium"/>
              </a:rPr>
              <a:t>COûTS</a:t>
            </a:r>
            <a:endParaRPr lang="fr-FR" sz="900" cap="all" dirty="0">
              <a:solidFill>
                <a:srgbClr val="FFFFFF"/>
              </a:solidFill>
              <a:latin typeface="Gotham Medium"/>
              <a:cs typeface="Gotham Medium"/>
            </a:endParaRPr>
          </a:p>
        </p:txBody>
      </p:sp>
      <p:sp>
        <p:nvSpPr>
          <p:cNvPr id="22" name="ZoneTexte 21"/>
          <p:cNvSpPr txBox="1"/>
          <p:nvPr/>
        </p:nvSpPr>
        <p:spPr>
          <a:xfrm>
            <a:off x="-49765" y="372092"/>
            <a:ext cx="1506176" cy="749812"/>
          </a:xfrm>
          <a:prstGeom prst="rect">
            <a:avLst/>
          </a:prstGeom>
          <a:noFill/>
        </p:spPr>
        <p:txBody>
          <a:bodyPr wrap="square" tIns="36000" bIns="36000" rtlCol="0">
            <a:spAutoFit/>
          </a:bodyPr>
          <a:lstStyle/>
          <a:p>
            <a:r>
              <a:rPr lang="fr-FR" sz="4400" b="1" dirty="0">
                <a:solidFill>
                  <a:srgbClr val="FFFFFF"/>
                </a:solidFill>
                <a:latin typeface="Anno 1 Std"/>
                <a:cs typeface="Anno 1 Std"/>
              </a:rPr>
              <a:t>30%</a:t>
            </a:r>
          </a:p>
        </p:txBody>
      </p:sp>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3</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2975035" y="642345"/>
            <a:ext cx="1154640" cy="349702"/>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REDUCTION DU TIME TO MARKET</a:t>
            </a:r>
          </a:p>
        </p:txBody>
      </p:sp>
      <p:sp>
        <p:nvSpPr>
          <p:cNvPr id="14" name="ZoneTexte 13"/>
          <p:cNvSpPr txBox="1"/>
          <p:nvPr/>
        </p:nvSpPr>
        <p:spPr>
          <a:xfrm>
            <a:off x="1856698" y="367899"/>
            <a:ext cx="1773866" cy="749812"/>
          </a:xfrm>
          <a:prstGeom prst="rect">
            <a:avLst/>
          </a:prstGeom>
          <a:noFill/>
        </p:spPr>
        <p:txBody>
          <a:bodyPr wrap="square" tIns="36000" bIns="36000" rtlCol="0">
            <a:spAutoFit/>
          </a:bodyPr>
          <a:lstStyle/>
          <a:p>
            <a:r>
              <a:rPr lang="fr-FR" sz="4400" b="1" dirty="0">
                <a:solidFill>
                  <a:srgbClr val="FFFFFF"/>
                </a:solidFill>
                <a:latin typeface="Anno 1 Std"/>
                <a:cs typeface="Anno 1 Std"/>
              </a:rPr>
              <a:t>80%</a:t>
            </a:r>
          </a:p>
        </p:txBody>
      </p:sp>
      <p:sp>
        <p:nvSpPr>
          <p:cNvPr id="16" name="ZoneTexte 15"/>
          <p:cNvSpPr txBox="1"/>
          <p:nvPr/>
        </p:nvSpPr>
        <p:spPr>
          <a:xfrm>
            <a:off x="8526343" y="817196"/>
            <a:ext cx="98039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PORTAIL</a:t>
            </a:r>
          </a:p>
        </p:txBody>
      </p:sp>
      <p:sp>
        <p:nvSpPr>
          <p:cNvPr id="17" name="ZoneTexte 16"/>
          <p:cNvSpPr txBox="1"/>
          <p:nvPr/>
        </p:nvSpPr>
        <p:spPr>
          <a:xfrm>
            <a:off x="8229332" y="372997"/>
            <a:ext cx="594023" cy="749812"/>
          </a:xfrm>
          <a:prstGeom prst="rect">
            <a:avLst/>
          </a:prstGeom>
          <a:noFill/>
        </p:spPr>
        <p:txBody>
          <a:bodyPr wrap="square" tIns="36000" bIns="36000" rtlCol="0">
            <a:spAutoFit/>
          </a:bodyPr>
          <a:lstStyle/>
          <a:p>
            <a:r>
              <a:rPr lang="fr-FR" sz="4400" b="1" dirty="0">
                <a:solidFill>
                  <a:srgbClr val="FFFFFF"/>
                </a:solidFill>
                <a:latin typeface="Anno 1 Std"/>
                <a:cs typeface="Anno 1 Std"/>
              </a:rPr>
              <a:t>1</a:t>
            </a:r>
          </a:p>
        </p:txBody>
      </p:sp>
      <p:sp>
        <p:nvSpPr>
          <p:cNvPr id="18" name="ZoneTexte 17"/>
          <p:cNvSpPr txBox="1"/>
          <p:nvPr/>
        </p:nvSpPr>
        <p:spPr>
          <a:xfrm>
            <a:off x="0" y="1604507"/>
            <a:ext cx="5405153"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 LES CHIFFRES BOUGENT AU PREMIER AFFICHAGE (</a:t>
            </a:r>
            <a:r>
              <a:rPr lang="fr-FR" sz="1000" dirty="0" err="1">
                <a:solidFill>
                  <a:schemeClr val="bg1">
                    <a:lumMod val="50000"/>
                  </a:schemeClr>
                </a:solidFill>
                <a:latin typeface="Gotham Medium"/>
                <a:cs typeface="Gotham Medium"/>
              </a:rPr>
              <a:t>expl</a:t>
            </a:r>
            <a:r>
              <a:rPr lang="fr-FR" sz="1000" dirty="0">
                <a:solidFill>
                  <a:schemeClr val="bg1">
                    <a:lumMod val="50000"/>
                  </a:schemeClr>
                </a:solidFill>
                <a:latin typeface="Gotham Medium"/>
                <a:cs typeface="Gotham Medium"/>
              </a:rPr>
              <a:t>: https://contently.com/)</a:t>
            </a:r>
            <a:endParaRPr lang="fr-FR" sz="1000" dirty="0">
              <a:solidFill>
                <a:schemeClr val="bg1">
                  <a:lumMod val="50000"/>
                </a:schemeClr>
              </a:solidFill>
              <a:latin typeface="Gotham Book"/>
              <a:cs typeface="Gotham Book"/>
            </a:endParaRPr>
          </a:p>
        </p:txBody>
      </p:sp>
      <p:sp>
        <p:nvSpPr>
          <p:cNvPr id="19" name="ZoneTexte 18"/>
          <p:cNvSpPr txBox="1"/>
          <p:nvPr/>
        </p:nvSpPr>
        <p:spPr>
          <a:xfrm>
            <a:off x="7316448" y="401698"/>
            <a:ext cx="1059132" cy="626701"/>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Meilleure utilisation des ressources</a:t>
            </a:r>
          </a:p>
        </p:txBody>
      </p:sp>
      <p:sp>
        <p:nvSpPr>
          <p:cNvPr id="23" name="ZoneTexte 22"/>
          <p:cNvSpPr txBox="1"/>
          <p:nvPr/>
        </p:nvSpPr>
        <p:spPr>
          <a:xfrm>
            <a:off x="6208733" y="385170"/>
            <a:ext cx="1506176" cy="749812"/>
          </a:xfrm>
          <a:prstGeom prst="rect">
            <a:avLst/>
          </a:prstGeom>
          <a:noFill/>
        </p:spPr>
        <p:txBody>
          <a:bodyPr wrap="square" tIns="36000" bIns="36000" rtlCol="0">
            <a:spAutoFit/>
          </a:bodyPr>
          <a:lstStyle/>
          <a:p>
            <a:r>
              <a:rPr lang="fr-FR" sz="4400" b="1" dirty="0">
                <a:solidFill>
                  <a:srgbClr val="FFFFFF"/>
                </a:solidFill>
                <a:latin typeface="Anno 1 Std"/>
                <a:cs typeface="Anno 1 Std"/>
              </a:rPr>
              <a:t>50%</a:t>
            </a:r>
          </a:p>
        </p:txBody>
      </p:sp>
      <p:sp>
        <p:nvSpPr>
          <p:cNvPr id="24" name="ZoneTexte 23"/>
          <p:cNvSpPr txBox="1"/>
          <p:nvPr/>
        </p:nvSpPr>
        <p:spPr>
          <a:xfrm>
            <a:off x="5184240" y="516376"/>
            <a:ext cx="1071402" cy="488201"/>
          </a:xfrm>
          <a:prstGeom prst="rect">
            <a:avLst/>
          </a:prstGeom>
          <a:noFill/>
        </p:spPr>
        <p:txBody>
          <a:bodyPr wrap="square" tIns="36000" bIns="36000" rtlCol="0">
            <a:spAutoFit/>
          </a:bodyPr>
          <a:lstStyle/>
          <a:p>
            <a:r>
              <a:rPr lang="fr-FR" sz="900" cap="all" dirty="0" err="1">
                <a:solidFill>
                  <a:srgbClr val="FFFFFF"/>
                </a:solidFill>
                <a:latin typeface="Gotham Medium"/>
                <a:cs typeface="Gotham Medium"/>
              </a:rPr>
              <a:t>AMéLIORATION</a:t>
            </a:r>
            <a:r>
              <a:rPr lang="fr-FR" sz="900" cap="all" dirty="0">
                <a:solidFill>
                  <a:srgbClr val="FFFFFF"/>
                </a:solidFill>
                <a:latin typeface="Gotham Medium"/>
                <a:cs typeface="Gotham Medium"/>
              </a:rPr>
              <a:t> DE LA </a:t>
            </a:r>
            <a:r>
              <a:rPr lang="fr-FR" sz="900" cap="all" dirty="0" err="1">
                <a:solidFill>
                  <a:srgbClr val="FFFFFF"/>
                </a:solidFill>
                <a:latin typeface="Gotham Medium"/>
                <a:cs typeface="Gotham Medium"/>
              </a:rPr>
              <a:t>PRODUCTIVITé</a:t>
            </a:r>
            <a:endParaRPr lang="fr-FR" sz="900" cap="all" dirty="0">
              <a:solidFill>
                <a:srgbClr val="FFFFFF"/>
              </a:solidFill>
              <a:latin typeface="Gotham Medium"/>
              <a:cs typeface="Gotham Medium"/>
            </a:endParaRPr>
          </a:p>
        </p:txBody>
      </p:sp>
      <p:sp>
        <p:nvSpPr>
          <p:cNvPr id="25" name="ZoneTexte 24"/>
          <p:cNvSpPr txBox="1"/>
          <p:nvPr/>
        </p:nvSpPr>
        <p:spPr>
          <a:xfrm>
            <a:off x="4082232" y="363706"/>
            <a:ext cx="1721742" cy="749812"/>
          </a:xfrm>
          <a:prstGeom prst="rect">
            <a:avLst/>
          </a:prstGeom>
          <a:noFill/>
        </p:spPr>
        <p:txBody>
          <a:bodyPr wrap="square" tIns="36000" bIns="36000" rtlCol="0">
            <a:spAutoFit/>
          </a:bodyPr>
          <a:lstStyle/>
          <a:p>
            <a:r>
              <a:rPr lang="fr-FR" sz="4400" b="1" dirty="0">
                <a:solidFill>
                  <a:srgbClr val="FFFFFF"/>
                </a:solidFill>
                <a:latin typeface="Anno 1 Std"/>
                <a:cs typeface="Anno 1 Std"/>
              </a:rPr>
              <a:t>40%</a:t>
            </a:r>
          </a:p>
        </p:txBody>
      </p:sp>
      <p:sp>
        <p:nvSpPr>
          <p:cNvPr id="4" name="Rectangle 3"/>
          <p:cNvSpPr/>
          <p:nvPr/>
        </p:nvSpPr>
        <p:spPr>
          <a:xfrm>
            <a:off x="136660" y="1988820"/>
            <a:ext cx="8767310" cy="2640330"/>
          </a:xfrm>
          <a:prstGeom prst="rect">
            <a:avLst/>
          </a:prstGeom>
          <a:gradFill>
            <a:gsLst>
              <a:gs pos="0">
                <a:schemeClr val="bg1"/>
              </a:gs>
              <a:gs pos="100000">
                <a:schemeClr val="bg1"/>
              </a:gs>
            </a:gsLst>
          </a:gradFill>
          <a:ln>
            <a:solidFill>
              <a:srgbClr val="D94D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ZoneTexte 25"/>
          <p:cNvSpPr txBox="1"/>
          <p:nvPr/>
        </p:nvSpPr>
        <p:spPr>
          <a:xfrm>
            <a:off x="811472" y="2559218"/>
            <a:ext cx="7714871" cy="626701"/>
          </a:xfrm>
          <a:prstGeom prst="rect">
            <a:avLst/>
          </a:prstGeom>
          <a:noFill/>
        </p:spPr>
        <p:txBody>
          <a:bodyPr wrap="square" tIns="36000" bIns="36000" rtlCol="0">
            <a:spAutoFit/>
          </a:bodyPr>
          <a:lstStyle/>
          <a:p>
            <a:pPr algn="ctr"/>
            <a:r>
              <a:rPr lang="fr-FR" sz="1200" dirty="0">
                <a:solidFill>
                  <a:srgbClr val="FF6600"/>
                </a:solidFill>
                <a:latin typeface="Gotham Medium"/>
                <a:cs typeface="Gotham Medium"/>
              </a:rPr>
              <a:t>Déployez vos serveurs et vos applications dans des environnements multi cloud hybride d’une manière automatisée, standardisée et profitable. Gardez le contrôle de vos usages et optimisez vos coûts tout en étant plus agile.</a:t>
            </a:r>
          </a:p>
        </p:txBody>
      </p:sp>
      <p:sp>
        <p:nvSpPr>
          <p:cNvPr id="28" name="ZoneTexte 27"/>
          <p:cNvSpPr txBox="1"/>
          <p:nvPr/>
        </p:nvSpPr>
        <p:spPr>
          <a:xfrm>
            <a:off x="1558698" y="2167200"/>
            <a:ext cx="6027299" cy="442035"/>
          </a:xfrm>
          <a:prstGeom prst="rect">
            <a:avLst/>
          </a:prstGeom>
          <a:noFill/>
        </p:spPr>
        <p:txBody>
          <a:bodyPr wrap="square" tIns="36000" bIns="36000" rtlCol="0">
            <a:spAutoFit/>
          </a:bodyPr>
          <a:lstStyle/>
          <a:p>
            <a:pPr algn="ctr"/>
            <a:r>
              <a:rPr lang="fr-FR" sz="2400" b="1" dirty="0">
                <a:solidFill>
                  <a:schemeClr val="bg1">
                    <a:lumMod val="50000"/>
                  </a:schemeClr>
                </a:solidFill>
                <a:latin typeface="Anno 1 Std"/>
                <a:cs typeface="Anno 1 Std"/>
              </a:rPr>
              <a:t>SIMPLIFIEZ-VOUS VOS CLOUDS</a:t>
            </a:r>
          </a:p>
        </p:txBody>
      </p:sp>
      <p:sp>
        <p:nvSpPr>
          <p:cNvPr id="29" name="Rectangle 28"/>
          <p:cNvSpPr/>
          <p:nvPr/>
        </p:nvSpPr>
        <p:spPr>
          <a:xfrm>
            <a:off x="1982855" y="3231167"/>
            <a:ext cx="5074920" cy="1169551"/>
          </a:xfrm>
          <a:prstGeom prst="rect">
            <a:avLst/>
          </a:prstGeom>
          <a:solidFill>
            <a:schemeClr val="tx1"/>
          </a:solidFill>
        </p:spPr>
        <p:txBody>
          <a:bodyPr wrap="square">
            <a:spAutoFit/>
          </a:bodyPr>
          <a:lstStyle/>
          <a:p>
            <a:pPr algn="ctr"/>
            <a:endParaRPr lang="fr-FR" sz="1400" dirty="0">
              <a:solidFill>
                <a:schemeClr val="bg1"/>
              </a:solidFill>
              <a:latin typeface="Gotham Book"/>
              <a:cs typeface="Gotham Book"/>
            </a:endParaRPr>
          </a:p>
          <a:p>
            <a:pPr algn="ctr"/>
            <a:endParaRPr lang="fr-FR" sz="1400" dirty="0">
              <a:solidFill>
                <a:schemeClr val="bg1"/>
              </a:solidFill>
              <a:latin typeface="Gotham Book"/>
              <a:cs typeface="Gotham Book"/>
            </a:endParaRPr>
          </a:p>
          <a:p>
            <a:pPr algn="ctr"/>
            <a:r>
              <a:rPr lang="fr-FR" sz="1400" dirty="0">
                <a:solidFill>
                  <a:schemeClr val="bg1"/>
                </a:solidFill>
                <a:latin typeface="Gotham Book"/>
                <a:cs typeface="Gotham Book"/>
              </a:rPr>
              <a:t>VIDEO</a:t>
            </a:r>
          </a:p>
          <a:p>
            <a:pPr algn="ctr"/>
            <a:endParaRPr lang="fr-FR" sz="1400" dirty="0">
              <a:solidFill>
                <a:schemeClr val="bg1"/>
              </a:solidFill>
              <a:latin typeface="Gotham Book"/>
              <a:cs typeface="Gotham Book"/>
            </a:endParaRPr>
          </a:p>
          <a:p>
            <a:pPr algn="ctr"/>
            <a:endParaRPr lang="fr-FR" sz="1400" dirty="0">
              <a:solidFill>
                <a:schemeClr val="bg1"/>
              </a:solidFill>
              <a:latin typeface="Gotham Book"/>
              <a:cs typeface="Gotham Book"/>
            </a:endParaRPr>
          </a:p>
        </p:txBody>
      </p:sp>
    </p:spTree>
    <p:extLst>
      <p:ext uri="{BB962C8B-B14F-4D97-AF65-F5344CB8AC3E}">
        <p14:creationId xmlns:p14="http://schemas.microsoft.com/office/powerpoint/2010/main" val="192248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152571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4</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18" name="ZoneTexte 17"/>
          <p:cNvSpPr txBox="1"/>
          <p:nvPr/>
        </p:nvSpPr>
        <p:spPr>
          <a:xfrm>
            <a:off x="0" y="1604507"/>
            <a:ext cx="5405153"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  (</a:t>
            </a:r>
            <a:r>
              <a:rPr lang="fr-FR" sz="1000" dirty="0" err="1">
                <a:solidFill>
                  <a:schemeClr val="bg1">
                    <a:lumMod val="50000"/>
                  </a:schemeClr>
                </a:solidFill>
                <a:latin typeface="Gotham Medium"/>
                <a:cs typeface="Gotham Medium"/>
              </a:rPr>
              <a:t>expl</a:t>
            </a:r>
            <a:r>
              <a:rPr lang="fr-FR" sz="1000" dirty="0">
                <a:solidFill>
                  <a:schemeClr val="bg1">
                    <a:lumMod val="50000"/>
                  </a:schemeClr>
                </a:solidFill>
                <a:latin typeface="Gotham Medium"/>
                <a:cs typeface="Gotham Medium"/>
              </a:rPr>
              <a:t> design: </a:t>
            </a:r>
            <a:r>
              <a:rPr lang="fr-FR" sz="1000" dirty="0">
                <a:solidFill>
                  <a:schemeClr val="bg1">
                    <a:lumMod val="50000"/>
                  </a:schemeClr>
                </a:solidFill>
                <a:latin typeface="Gotham Medium"/>
                <a:cs typeface="Gotham Medium"/>
                <a:hlinkClick r:id="rId4"/>
              </a:rPr>
              <a:t>https://www.pingdom.com/</a:t>
            </a:r>
            <a:r>
              <a:rPr lang="fr-FR" sz="1000" dirty="0">
                <a:solidFill>
                  <a:schemeClr val="bg1">
                    <a:lumMod val="50000"/>
                  </a:schemeClr>
                </a:solidFill>
                <a:latin typeface="Gotham Medium"/>
                <a:cs typeface="Gotham Medium"/>
              </a:rPr>
              <a:t>)</a:t>
            </a:r>
            <a:endParaRPr lang="fr-FR" sz="1000" dirty="0">
              <a:solidFill>
                <a:schemeClr val="bg1">
                  <a:lumMod val="50000"/>
                </a:schemeClr>
              </a:solidFill>
              <a:latin typeface="Gotham Book"/>
              <a:cs typeface="Gotham Book"/>
            </a:endParaRPr>
          </a:p>
        </p:txBody>
      </p:sp>
      <p:pic>
        <p:nvPicPr>
          <p:cNvPr id="2" name="Image 1"/>
          <p:cNvPicPr>
            <a:picLocks noChangeAspect="1"/>
          </p:cNvPicPr>
          <p:nvPr/>
        </p:nvPicPr>
        <p:blipFill>
          <a:blip r:embed="rId5"/>
          <a:stretch>
            <a:fillRect/>
          </a:stretch>
        </p:blipFill>
        <p:spPr>
          <a:xfrm>
            <a:off x="7779264" y="536411"/>
            <a:ext cx="1217797" cy="498190"/>
          </a:xfrm>
          <a:prstGeom prst="rect">
            <a:avLst/>
          </a:prstGeom>
        </p:spPr>
      </p:pic>
      <p:pic>
        <p:nvPicPr>
          <p:cNvPr id="3" name="Image 2"/>
          <p:cNvPicPr>
            <a:picLocks noChangeAspect="1"/>
          </p:cNvPicPr>
          <p:nvPr/>
        </p:nvPicPr>
        <p:blipFill>
          <a:blip r:embed="rId6">
            <a:clrChange>
              <a:clrFrom>
                <a:srgbClr val="FFFFFF"/>
              </a:clrFrom>
              <a:clrTo>
                <a:srgbClr val="FFFFFF">
                  <a:alpha val="0"/>
                </a:srgbClr>
              </a:clrTo>
            </a:clrChange>
          </a:blip>
          <a:stretch>
            <a:fillRect/>
          </a:stretch>
        </p:blipFill>
        <p:spPr>
          <a:xfrm>
            <a:off x="248274" y="613237"/>
            <a:ext cx="1207919" cy="524258"/>
          </a:xfrm>
          <a:prstGeom prst="rect">
            <a:avLst/>
          </a:prstGeom>
        </p:spPr>
      </p:pic>
      <p:pic>
        <p:nvPicPr>
          <p:cNvPr id="5" name="Image 4"/>
          <p:cNvPicPr>
            <a:picLocks noChangeAspect="1"/>
          </p:cNvPicPr>
          <p:nvPr/>
        </p:nvPicPr>
        <p:blipFill>
          <a:blip r:embed="rId7"/>
          <a:stretch>
            <a:fillRect/>
          </a:stretch>
        </p:blipFill>
        <p:spPr>
          <a:xfrm>
            <a:off x="4348809" y="424099"/>
            <a:ext cx="1563664" cy="734159"/>
          </a:xfrm>
          <a:prstGeom prst="rect">
            <a:avLst/>
          </a:prstGeom>
        </p:spPr>
      </p:pic>
      <p:pic>
        <p:nvPicPr>
          <p:cNvPr id="6" name="Image 5"/>
          <p:cNvPicPr>
            <a:picLocks noChangeAspect="1"/>
          </p:cNvPicPr>
          <p:nvPr/>
        </p:nvPicPr>
        <p:blipFill>
          <a:blip r:embed="rId8"/>
          <a:stretch>
            <a:fillRect/>
          </a:stretch>
        </p:blipFill>
        <p:spPr>
          <a:xfrm>
            <a:off x="2936193" y="518504"/>
            <a:ext cx="1127877" cy="611730"/>
          </a:xfrm>
          <a:prstGeom prst="rect">
            <a:avLst/>
          </a:prstGeom>
        </p:spPr>
      </p:pic>
      <p:pic>
        <p:nvPicPr>
          <p:cNvPr id="7" name="Image 6"/>
          <p:cNvPicPr>
            <a:picLocks noChangeAspect="1"/>
          </p:cNvPicPr>
          <p:nvPr/>
        </p:nvPicPr>
        <p:blipFill>
          <a:blip r:embed="rId9"/>
          <a:stretch>
            <a:fillRect/>
          </a:stretch>
        </p:blipFill>
        <p:spPr>
          <a:xfrm>
            <a:off x="6054842" y="513535"/>
            <a:ext cx="1439683" cy="521065"/>
          </a:xfrm>
          <a:prstGeom prst="rect">
            <a:avLst/>
          </a:prstGeom>
        </p:spPr>
      </p:pic>
      <p:pic>
        <p:nvPicPr>
          <p:cNvPr id="8" name="Image 7"/>
          <p:cNvPicPr>
            <a:picLocks noChangeAspect="1"/>
          </p:cNvPicPr>
          <p:nvPr/>
        </p:nvPicPr>
        <p:blipFill>
          <a:blip r:embed="rId10"/>
          <a:stretch>
            <a:fillRect/>
          </a:stretch>
        </p:blipFill>
        <p:spPr>
          <a:xfrm>
            <a:off x="1489454" y="578945"/>
            <a:ext cx="1299800" cy="495687"/>
          </a:xfrm>
          <a:prstGeom prst="rect">
            <a:avLst/>
          </a:prstGeom>
        </p:spPr>
      </p:pic>
      <p:sp>
        <p:nvSpPr>
          <p:cNvPr id="30" name="Rectangle 29"/>
          <p:cNvSpPr/>
          <p:nvPr/>
        </p:nvSpPr>
        <p:spPr>
          <a:xfrm>
            <a:off x="136660" y="1850728"/>
            <a:ext cx="8767310" cy="2978120"/>
          </a:xfrm>
          <a:prstGeom prst="rect">
            <a:avLst/>
          </a:prstGeom>
          <a:gradFill>
            <a:gsLst>
              <a:gs pos="0">
                <a:schemeClr val="bg1"/>
              </a:gs>
              <a:gs pos="100000">
                <a:schemeClr val="bg1"/>
              </a:gs>
            </a:gsLst>
          </a:gradFill>
          <a:ln>
            <a:solidFill>
              <a:srgbClr val="D94D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ZoneTexte 30"/>
          <p:cNvSpPr txBox="1"/>
          <p:nvPr/>
        </p:nvSpPr>
        <p:spPr>
          <a:xfrm>
            <a:off x="248274" y="2903252"/>
            <a:ext cx="3389701" cy="1180699"/>
          </a:xfrm>
          <a:prstGeom prst="rect">
            <a:avLst/>
          </a:prstGeom>
          <a:noFill/>
        </p:spPr>
        <p:txBody>
          <a:bodyPr wrap="square" tIns="36000" bIns="36000" rtlCol="0">
            <a:spAutoFit/>
          </a:bodyPr>
          <a:lstStyle/>
          <a:p>
            <a:r>
              <a:rPr lang="fr-FR" sz="1200" dirty="0" err="1">
                <a:solidFill>
                  <a:schemeClr val="bg1">
                    <a:lumMod val="50000"/>
                  </a:schemeClr>
                </a:solidFill>
                <a:latin typeface="Gotham Medium"/>
                <a:cs typeface="Gotham Medium"/>
              </a:rPr>
              <a:t>SelfDeploy</a:t>
            </a:r>
            <a:r>
              <a:rPr lang="fr-FR" sz="1200" dirty="0">
                <a:solidFill>
                  <a:schemeClr val="bg1">
                    <a:lumMod val="50000"/>
                  </a:schemeClr>
                </a:solidFill>
                <a:latin typeface="Gotham Medium"/>
                <a:cs typeface="Gotham Medium"/>
              </a:rPr>
              <a:t> intègre un large écosystème de fournisseurs cloud. Choisissez celui qui correspond à vos besoins. Vous pouvez gérer toute votre infrastructure via </a:t>
            </a:r>
            <a:r>
              <a:rPr lang="fr-FR" sz="1200" dirty="0" err="1">
                <a:solidFill>
                  <a:schemeClr val="bg1">
                    <a:lumMod val="50000"/>
                  </a:schemeClr>
                </a:solidFill>
                <a:latin typeface="Gotham Medium"/>
                <a:cs typeface="Gotham Medium"/>
              </a:rPr>
              <a:t>SelfDeploy</a:t>
            </a:r>
            <a:r>
              <a:rPr lang="fr-FR" sz="1200" dirty="0">
                <a:solidFill>
                  <a:schemeClr val="bg1">
                    <a:lumMod val="50000"/>
                  </a:schemeClr>
                </a:solidFill>
                <a:latin typeface="Gotham Medium"/>
                <a:cs typeface="Gotham Medium"/>
              </a:rPr>
              <a:t> et contrôler le cycle de vie des applications en fonction de vos priorités business.</a:t>
            </a:r>
          </a:p>
        </p:txBody>
      </p:sp>
      <p:sp>
        <p:nvSpPr>
          <p:cNvPr id="32" name="ZoneTexte 31"/>
          <p:cNvSpPr txBox="1"/>
          <p:nvPr/>
        </p:nvSpPr>
        <p:spPr>
          <a:xfrm>
            <a:off x="136661" y="2034999"/>
            <a:ext cx="3086600" cy="811367"/>
          </a:xfrm>
          <a:prstGeom prst="rect">
            <a:avLst/>
          </a:prstGeom>
          <a:noFill/>
        </p:spPr>
        <p:txBody>
          <a:bodyPr wrap="square" tIns="36000" bIns="36000" rtlCol="0">
            <a:spAutoFit/>
          </a:bodyPr>
          <a:lstStyle/>
          <a:p>
            <a:pPr algn="ctr"/>
            <a:r>
              <a:rPr lang="fr-FR" sz="2400" b="1" dirty="0">
                <a:solidFill>
                  <a:schemeClr val="bg1">
                    <a:lumMod val="50000"/>
                  </a:schemeClr>
                </a:solidFill>
                <a:latin typeface="Anno 1 Std"/>
                <a:cs typeface="Anno 1 Std"/>
              </a:rPr>
              <a:t>Orchestration multi cloud complète</a:t>
            </a:r>
          </a:p>
        </p:txBody>
      </p:sp>
      <p:sp>
        <p:nvSpPr>
          <p:cNvPr id="9" name="Plus 8"/>
          <p:cNvSpPr/>
          <p:nvPr/>
        </p:nvSpPr>
        <p:spPr>
          <a:xfrm>
            <a:off x="1333372" y="4101572"/>
            <a:ext cx="495044" cy="457200"/>
          </a:xfrm>
          <a:prstGeom prst="mathPlus">
            <a:avLst/>
          </a:prstGeom>
          <a:gradFill>
            <a:gsLst>
              <a:gs pos="0">
                <a:schemeClr val="bg1">
                  <a:lumMod val="50000"/>
                </a:schemeClr>
              </a:gs>
              <a:gs pos="100000">
                <a:schemeClr val="bg1">
                  <a:lumMod val="50000"/>
                </a:schemeClr>
              </a:gs>
            </a:gsLst>
          </a:gradFill>
          <a:ln>
            <a:solidFill>
              <a:srgbClr val="5051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11"/>
          <a:stretch>
            <a:fillRect/>
          </a:stretch>
        </p:blipFill>
        <p:spPr>
          <a:xfrm>
            <a:off x="5146460" y="1908174"/>
            <a:ext cx="3325914" cy="2792291"/>
          </a:xfrm>
          <a:prstGeom prst="rect">
            <a:avLst/>
          </a:prstGeom>
        </p:spPr>
      </p:pic>
    </p:spTree>
    <p:extLst>
      <p:ext uri="{BB962C8B-B14F-4D97-AF65-F5344CB8AC3E}">
        <p14:creationId xmlns:p14="http://schemas.microsoft.com/office/powerpoint/2010/main" val="63070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5</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18" name="ZoneTexte 17"/>
          <p:cNvSpPr txBox="1"/>
          <p:nvPr/>
        </p:nvSpPr>
        <p:spPr>
          <a:xfrm>
            <a:off x="136660" y="126258"/>
            <a:ext cx="7418570"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Si click sur +, des images et texte seront déroulés vers le bas comme ci-dessous: </a:t>
            </a:r>
            <a:r>
              <a:rPr lang="fr-FR" sz="1000" dirty="0">
                <a:solidFill>
                  <a:schemeClr val="bg1">
                    <a:lumMod val="50000"/>
                  </a:schemeClr>
                </a:solidFill>
                <a:latin typeface="Gotham Medium"/>
                <a:cs typeface="Gotham Medium"/>
                <a:hlinkClick r:id="rId4"/>
              </a:rPr>
              <a:t>https://www.dropbox.com/</a:t>
            </a:r>
            <a:r>
              <a:rPr lang="fr-FR" sz="1000" dirty="0">
                <a:solidFill>
                  <a:schemeClr val="bg1">
                    <a:lumMod val="50000"/>
                  </a:schemeClr>
                </a:solidFill>
                <a:latin typeface="Gotham Medium"/>
                <a:cs typeface="Gotham Medium"/>
              </a:rPr>
              <a:t> </a:t>
            </a:r>
            <a:endParaRPr lang="fr-FR" sz="1000" dirty="0">
              <a:solidFill>
                <a:schemeClr val="bg1">
                  <a:lumMod val="50000"/>
                </a:schemeClr>
              </a:solidFill>
              <a:latin typeface="Gotham Book"/>
              <a:cs typeface="Gotham Book"/>
            </a:endParaRPr>
          </a:p>
        </p:txBody>
      </p:sp>
      <p:sp>
        <p:nvSpPr>
          <p:cNvPr id="9" name="Plus 8"/>
          <p:cNvSpPr/>
          <p:nvPr/>
        </p:nvSpPr>
        <p:spPr>
          <a:xfrm>
            <a:off x="1333372" y="3916906"/>
            <a:ext cx="495044" cy="457200"/>
          </a:xfrm>
          <a:prstGeom prst="mathPlus">
            <a:avLst/>
          </a:prstGeom>
          <a:gradFill>
            <a:gsLst>
              <a:gs pos="0">
                <a:schemeClr val="bg1">
                  <a:lumMod val="50000"/>
                </a:schemeClr>
              </a:gs>
              <a:gs pos="100000">
                <a:schemeClr val="bg1">
                  <a:lumMod val="50000"/>
                </a:schemeClr>
              </a:gs>
            </a:gsLst>
          </a:gradFill>
          <a:ln>
            <a:solidFill>
              <a:srgbClr val="5051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5"/>
          <a:stretch>
            <a:fillRect/>
          </a:stretch>
        </p:blipFill>
        <p:spPr>
          <a:xfrm>
            <a:off x="205241" y="407497"/>
            <a:ext cx="7161442" cy="4244514"/>
          </a:xfrm>
          <a:prstGeom prst="rect">
            <a:avLst/>
          </a:prstGeom>
        </p:spPr>
      </p:pic>
    </p:spTree>
    <p:extLst>
      <p:ext uri="{BB962C8B-B14F-4D97-AF65-F5344CB8AC3E}">
        <p14:creationId xmlns:p14="http://schemas.microsoft.com/office/powerpoint/2010/main" val="177580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6</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18" name="ZoneTexte 17"/>
          <p:cNvSpPr txBox="1"/>
          <p:nvPr/>
        </p:nvSpPr>
        <p:spPr>
          <a:xfrm>
            <a:off x="136660" y="126258"/>
            <a:ext cx="7418570"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Si click sur +, des images et texte seront déroulés vers le bas comme ci-dessous: </a:t>
            </a:r>
            <a:r>
              <a:rPr lang="fr-FR" sz="1000" dirty="0">
                <a:solidFill>
                  <a:schemeClr val="bg1">
                    <a:lumMod val="50000"/>
                  </a:schemeClr>
                </a:solidFill>
                <a:latin typeface="Gotham Medium"/>
                <a:cs typeface="Gotham Medium"/>
                <a:hlinkClick r:id="rId4"/>
              </a:rPr>
              <a:t>https://www.dropbox.com/</a:t>
            </a:r>
            <a:r>
              <a:rPr lang="fr-FR" sz="1000" dirty="0">
                <a:solidFill>
                  <a:schemeClr val="bg1">
                    <a:lumMod val="50000"/>
                  </a:schemeClr>
                </a:solidFill>
                <a:latin typeface="Gotham Medium"/>
                <a:cs typeface="Gotham Medium"/>
              </a:rPr>
              <a:t> </a:t>
            </a:r>
            <a:endParaRPr lang="fr-FR" sz="1000" dirty="0">
              <a:solidFill>
                <a:schemeClr val="bg1">
                  <a:lumMod val="50000"/>
                </a:schemeClr>
              </a:solidFill>
              <a:latin typeface="Gotham Book"/>
              <a:cs typeface="Gotham Book"/>
            </a:endParaRPr>
          </a:p>
        </p:txBody>
      </p:sp>
      <p:sp>
        <p:nvSpPr>
          <p:cNvPr id="31" name="ZoneTexte 30"/>
          <p:cNvSpPr txBox="1"/>
          <p:nvPr/>
        </p:nvSpPr>
        <p:spPr>
          <a:xfrm>
            <a:off x="136661" y="1128485"/>
            <a:ext cx="2983730" cy="996033"/>
          </a:xfrm>
          <a:prstGeom prst="rect">
            <a:avLst/>
          </a:prstGeom>
          <a:noFill/>
        </p:spPr>
        <p:txBody>
          <a:bodyPr wrap="square" tIns="36000" bIns="36000" rtlCol="0">
            <a:spAutoFit/>
          </a:bodyPr>
          <a:lstStyle/>
          <a:p>
            <a:r>
              <a:rPr lang="fr-FR" sz="1000" dirty="0" err="1">
                <a:solidFill>
                  <a:schemeClr val="bg1">
                    <a:lumMod val="50000"/>
                  </a:schemeClr>
                </a:solidFill>
                <a:latin typeface="Gotham Medium"/>
                <a:cs typeface="Gotham Medium"/>
              </a:rPr>
              <a:t>SelfDeploy</a:t>
            </a:r>
            <a:r>
              <a:rPr lang="fr-FR" sz="1000" dirty="0">
                <a:solidFill>
                  <a:schemeClr val="bg1">
                    <a:lumMod val="50000"/>
                  </a:schemeClr>
                </a:solidFill>
                <a:latin typeface="Gotham Medium"/>
                <a:cs typeface="Gotham Medium"/>
              </a:rPr>
              <a:t> intègre un large écosystème de fournisseurs cloud. Choisissez celui qui correspond à vos besoins. Vous pouvez gérer toute votre infrastructure via </a:t>
            </a:r>
            <a:r>
              <a:rPr lang="fr-FR" sz="1000" dirty="0" err="1">
                <a:solidFill>
                  <a:schemeClr val="bg1">
                    <a:lumMod val="50000"/>
                  </a:schemeClr>
                </a:solidFill>
                <a:latin typeface="Gotham Medium"/>
                <a:cs typeface="Gotham Medium"/>
              </a:rPr>
              <a:t>SelfDeploy</a:t>
            </a:r>
            <a:r>
              <a:rPr lang="fr-FR" sz="1000" dirty="0">
                <a:solidFill>
                  <a:schemeClr val="bg1">
                    <a:lumMod val="50000"/>
                  </a:schemeClr>
                </a:solidFill>
                <a:latin typeface="Gotham Medium"/>
                <a:cs typeface="Gotham Medium"/>
              </a:rPr>
              <a:t> et contrôler le cycle de vie des applications en fonction de vos priorités business.</a:t>
            </a:r>
          </a:p>
        </p:txBody>
      </p:sp>
      <p:sp>
        <p:nvSpPr>
          <p:cNvPr id="32" name="ZoneTexte 31"/>
          <p:cNvSpPr txBox="1"/>
          <p:nvPr/>
        </p:nvSpPr>
        <p:spPr>
          <a:xfrm>
            <a:off x="119942" y="511890"/>
            <a:ext cx="3086600" cy="688256"/>
          </a:xfrm>
          <a:prstGeom prst="rect">
            <a:avLst/>
          </a:prstGeom>
          <a:noFill/>
        </p:spPr>
        <p:txBody>
          <a:bodyPr wrap="square" tIns="36000" bIns="36000" rtlCol="0">
            <a:spAutoFit/>
          </a:bodyPr>
          <a:lstStyle/>
          <a:p>
            <a:pPr algn="ctr"/>
            <a:r>
              <a:rPr lang="fr-FR" sz="2000" b="1" dirty="0">
                <a:solidFill>
                  <a:schemeClr val="bg1">
                    <a:lumMod val="50000"/>
                  </a:schemeClr>
                </a:solidFill>
                <a:latin typeface="Anno 1 Std"/>
                <a:cs typeface="Anno 1 Std"/>
              </a:rPr>
              <a:t>Orchestration multi cloud complète</a:t>
            </a:r>
          </a:p>
        </p:txBody>
      </p:sp>
      <p:pic>
        <p:nvPicPr>
          <p:cNvPr id="10" name="Image 9"/>
          <p:cNvPicPr>
            <a:picLocks noChangeAspect="1"/>
          </p:cNvPicPr>
          <p:nvPr/>
        </p:nvPicPr>
        <p:blipFill>
          <a:blip r:embed="rId5"/>
          <a:stretch>
            <a:fillRect/>
          </a:stretch>
        </p:blipFill>
        <p:spPr>
          <a:xfrm>
            <a:off x="3637975" y="534322"/>
            <a:ext cx="2868657" cy="1467724"/>
          </a:xfrm>
          <a:prstGeom prst="rect">
            <a:avLst/>
          </a:prstGeom>
        </p:spPr>
      </p:pic>
      <p:sp>
        <p:nvSpPr>
          <p:cNvPr id="11" name="Multiplication 10"/>
          <p:cNvSpPr/>
          <p:nvPr/>
        </p:nvSpPr>
        <p:spPr>
          <a:xfrm>
            <a:off x="3153462" y="2206328"/>
            <a:ext cx="362824" cy="262890"/>
          </a:xfrm>
          <a:prstGeom prst="mathMultiply">
            <a:avLst/>
          </a:prstGeom>
          <a:gradFill>
            <a:gsLst>
              <a:gs pos="0">
                <a:schemeClr val="bg1">
                  <a:lumMod val="50000"/>
                </a:schemeClr>
              </a:gs>
              <a:gs pos="100000">
                <a:schemeClr val="bg1">
                  <a:lumMod val="50000"/>
                </a:schemeClr>
              </a:gs>
            </a:gsLst>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llipse 13"/>
          <p:cNvSpPr/>
          <p:nvPr/>
        </p:nvSpPr>
        <p:spPr>
          <a:xfrm>
            <a:off x="735675" y="2488478"/>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1</a:t>
            </a:r>
          </a:p>
        </p:txBody>
      </p:sp>
      <p:sp>
        <p:nvSpPr>
          <p:cNvPr id="22" name="Ellipse 21"/>
          <p:cNvSpPr/>
          <p:nvPr/>
        </p:nvSpPr>
        <p:spPr>
          <a:xfrm>
            <a:off x="3852581" y="2488478"/>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2</a:t>
            </a:r>
          </a:p>
        </p:txBody>
      </p:sp>
      <p:sp>
        <p:nvSpPr>
          <p:cNvPr id="23" name="Ellipse 22"/>
          <p:cNvSpPr/>
          <p:nvPr/>
        </p:nvSpPr>
        <p:spPr>
          <a:xfrm>
            <a:off x="6743200" y="2448496"/>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3</a:t>
            </a:r>
          </a:p>
        </p:txBody>
      </p:sp>
      <p:sp>
        <p:nvSpPr>
          <p:cNvPr id="24" name="ZoneTexte 23"/>
          <p:cNvSpPr txBox="1"/>
          <p:nvPr/>
        </p:nvSpPr>
        <p:spPr>
          <a:xfrm>
            <a:off x="78917" y="2193699"/>
            <a:ext cx="3086600" cy="288147"/>
          </a:xfrm>
          <a:prstGeom prst="rect">
            <a:avLst/>
          </a:prstGeom>
          <a:noFill/>
        </p:spPr>
        <p:txBody>
          <a:bodyPr wrap="square" tIns="36000" bIns="36000" rtlCol="0">
            <a:spAutoFit/>
          </a:bodyPr>
          <a:lstStyle/>
          <a:p>
            <a:pPr algn="ctr"/>
            <a:r>
              <a:rPr lang="fr-FR" sz="1400" b="1" dirty="0" err="1">
                <a:solidFill>
                  <a:schemeClr val="bg1">
                    <a:lumMod val="50000"/>
                  </a:schemeClr>
                </a:solidFill>
                <a:latin typeface="Anno 1 Std"/>
                <a:cs typeface="Anno 1 Std"/>
              </a:rPr>
              <a:t>Scheduling</a:t>
            </a:r>
            <a:r>
              <a:rPr lang="fr-FR" sz="1400" b="1" dirty="0">
                <a:solidFill>
                  <a:schemeClr val="bg1">
                    <a:lumMod val="50000"/>
                  </a:schemeClr>
                </a:solidFill>
                <a:latin typeface="Anno 1 Std"/>
                <a:cs typeface="Anno 1 Std"/>
              </a:rPr>
              <a:t> </a:t>
            </a:r>
            <a:r>
              <a:rPr lang="fr-FR" sz="1400" b="1" dirty="0" err="1">
                <a:solidFill>
                  <a:schemeClr val="bg1">
                    <a:lumMod val="50000"/>
                  </a:schemeClr>
                </a:solidFill>
                <a:latin typeface="Anno 1 Std"/>
                <a:cs typeface="Anno 1 Std"/>
              </a:rPr>
              <a:t>pré-défini</a:t>
            </a:r>
            <a:endParaRPr lang="fr-FR" sz="1400" b="1" dirty="0">
              <a:solidFill>
                <a:schemeClr val="bg1">
                  <a:lumMod val="50000"/>
                </a:schemeClr>
              </a:solidFill>
              <a:latin typeface="Anno 1 Std"/>
              <a:cs typeface="Anno 1 Std"/>
            </a:endParaRPr>
          </a:p>
        </p:txBody>
      </p:sp>
      <p:sp>
        <p:nvSpPr>
          <p:cNvPr id="16" name="Rectangle 15"/>
          <p:cNvSpPr/>
          <p:nvPr/>
        </p:nvSpPr>
        <p:spPr>
          <a:xfrm>
            <a:off x="162093" y="3694999"/>
            <a:ext cx="3055763" cy="861774"/>
          </a:xfrm>
          <a:prstGeom prst="rect">
            <a:avLst/>
          </a:prstGeom>
        </p:spPr>
        <p:txBody>
          <a:bodyPr wrap="square">
            <a:spAutoFit/>
          </a:bodyPr>
          <a:lstStyle/>
          <a:p>
            <a:r>
              <a:rPr lang="fr-FR" sz="1000" dirty="0">
                <a:solidFill>
                  <a:schemeClr val="bg1">
                    <a:lumMod val="50000"/>
                  </a:schemeClr>
                </a:solidFill>
                <a:latin typeface="Gotham Medium"/>
                <a:cs typeface="Gotham Medium"/>
              </a:rPr>
              <a:t>Des plans de </a:t>
            </a:r>
            <a:r>
              <a:rPr lang="fr-FR" sz="1000" dirty="0" err="1">
                <a:solidFill>
                  <a:schemeClr val="bg1">
                    <a:lumMod val="50000"/>
                  </a:schemeClr>
                </a:solidFill>
                <a:latin typeface="Gotham Medium"/>
                <a:cs typeface="Gotham Medium"/>
              </a:rPr>
              <a:t>scheduling</a:t>
            </a:r>
            <a:r>
              <a:rPr lang="fr-FR" sz="1000" dirty="0">
                <a:solidFill>
                  <a:schemeClr val="bg1">
                    <a:lumMod val="50000"/>
                  </a:schemeClr>
                </a:solidFill>
                <a:latin typeface="Gotham Medium"/>
                <a:cs typeface="Gotham Medium"/>
              </a:rPr>
              <a:t> prédéfinis et personnalisables sont disponibles. Ils permettent aux utilisateurs de programmer la date et l’heure spécifique auxquelles les instances vont s’allumer, s’éteindre ou être supprimées.</a:t>
            </a:r>
            <a:endParaRPr lang="fr-FR" dirty="0"/>
          </a:p>
        </p:txBody>
      </p:sp>
      <p:sp>
        <p:nvSpPr>
          <p:cNvPr id="26" name="ZoneTexte 25"/>
          <p:cNvSpPr txBox="1"/>
          <p:nvPr/>
        </p:nvSpPr>
        <p:spPr>
          <a:xfrm>
            <a:off x="3217857" y="2242068"/>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Gestion des backups</a:t>
            </a:r>
          </a:p>
        </p:txBody>
      </p:sp>
      <p:sp>
        <p:nvSpPr>
          <p:cNvPr id="17" name="Rectangle 16"/>
          <p:cNvSpPr/>
          <p:nvPr/>
        </p:nvSpPr>
        <p:spPr>
          <a:xfrm>
            <a:off x="3206542" y="3729623"/>
            <a:ext cx="2401519" cy="915635"/>
          </a:xfrm>
          <a:prstGeom prst="rect">
            <a:avLst/>
          </a:prstGeom>
        </p:spPr>
        <p:txBody>
          <a:bodyPr wrap="square">
            <a:spAutoFit/>
          </a:bodyPr>
          <a:lstStyle/>
          <a:p>
            <a:pPr marL="457200" algn="just">
              <a:lnSpc>
                <a:spcPct val="107000"/>
              </a:lnSpc>
              <a:spcAft>
                <a:spcPts val="800"/>
              </a:spcAft>
            </a:pPr>
            <a:r>
              <a:rPr lang="fr-FR" sz="1000" dirty="0">
                <a:solidFill>
                  <a:schemeClr val="bg1">
                    <a:lumMod val="50000"/>
                  </a:schemeClr>
                </a:solidFill>
                <a:latin typeface="Gotham Medium"/>
                <a:cs typeface="Gotham Medium"/>
              </a:rPr>
              <a:t>Des politiques de sauvegarde seront appliquées via des </a:t>
            </a:r>
            <a:r>
              <a:rPr lang="fr-FR" sz="1000" dirty="0" err="1">
                <a:solidFill>
                  <a:schemeClr val="bg1">
                    <a:lumMod val="50000"/>
                  </a:schemeClr>
                </a:solidFill>
                <a:latin typeface="Gotham Medium"/>
                <a:cs typeface="Gotham Medium"/>
              </a:rPr>
              <a:t>snapshots</a:t>
            </a:r>
            <a:r>
              <a:rPr lang="fr-FR" sz="1000" dirty="0">
                <a:solidFill>
                  <a:schemeClr val="bg1">
                    <a:lumMod val="50000"/>
                  </a:schemeClr>
                </a:solidFill>
                <a:latin typeface="Gotham Medium"/>
                <a:cs typeface="Gotham Medium"/>
              </a:rPr>
              <a:t> sur les volumes de votre choix ou sur le serveur entier. </a:t>
            </a:r>
          </a:p>
        </p:txBody>
      </p:sp>
      <p:sp>
        <p:nvSpPr>
          <p:cNvPr id="28" name="ZoneTexte 27"/>
          <p:cNvSpPr txBox="1"/>
          <p:nvPr/>
        </p:nvSpPr>
        <p:spPr>
          <a:xfrm>
            <a:off x="6011930" y="2206328"/>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Partout dans le monde</a:t>
            </a:r>
          </a:p>
        </p:txBody>
      </p:sp>
      <p:sp>
        <p:nvSpPr>
          <p:cNvPr id="19" name="Rectangle 18"/>
          <p:cNvSpPr/>
          <p:nvPr/>
        </p:nvSpPr>
        <p:spPr>
          <a:xfrm>
            <a:off x="5433060" y="3677198"/>
            <a:ext cx="3219450" cy="1409617"/>
          </a:xfrm>
          <a:prstGeom prst="rect">
            <a:avLst/>
          </a:prstGeom>
        </p:spPr>
        <p:txBody>
          <a:bodyPr wrap="square">
            <a:spAutoFit/>
          </a:bodyPr>
          <a:lstStyle/>
          <a:p>
            <a:pPr marL="457200" algn="just">
              <a:lnSpc>
                <a:spcPct val="107000"/>
              </a:lnSpc>
              <a:spcAft>
                <a:spcPts val="0"/>
              </a:spcAft>
            </a:pPr>
            <a:r>
              <a:rPr lang="fr-FR" sz="1000" dirty="0" err="1">
                <a:solidFill>
                  <a:schemeClr val="bg1">
                    <a:lumMod val="50000"/>
                  </a:schemeClr>
                </a:solidFill>
                <a:latin typeface="Gotham Medium"/>
                <a:cs typeface="Gotham Medium"/>
              </a:rPr>
              <a:t>SelfDeploy</a:t>
            </a:r>
            <a:r>
              <a:rPr lang="fr-FR" sz="1000" dirty="0">
                <a:solidFill>
                  <a:schemeClr val="bg1">
                    <a:lumMod val="50000"/>
                  </a:schemeClr>
                </a:solidFill>
                <a:latin typeface="Gotham Medium"/>
                <a:cs typeface="Gotham Medium"/>
              </a:rPr>
              <a:t> est parfaitement adapté pour la gestion des opérations partout dans le monde. Il offre un portail multi-fuseaux horaires, </a:t>
            </a:r>
            <a:r>
              <a:rPr lang="fr-FR" sz="1000" dirty="0" err="1">
                <a:solidFill>
                  <a:schemeClr val="bg1">
                    <a:lumMod val="50000"/>
                  </a:schemeClr>
                </a:solidFill>
                <a:latin typeface="Gotham Medium"/>
                <a:cs typeface="Gotham Medium"/>
              </a:rPr>
              <a:t>multi-devises</a:t>
            </a:r>
            <a:r>
              <a:rPr lang="fr-FR" sz="1000" dirty="0">
                <a:solidFill>
                  <a:schemeClr val="bg1">
                    <a:lumMod val="50000"/>
                  </a:schemeClr>
                </a:solidFill>
                <a:latin typeface="Gotham Medium"/>
                <a:cs typeface="Gotham Medium"/>
              </a:rPr>
              <a:t> et multi-langues et un </a:t>
            </a:r>
            <a:r>
              <a:rPr lang="fr-FR" sz="1000" dirty="0" err="1">
                <a:solidFill>
                  <a:schemeClr val="bg1">
                    <a:lumMod val="50000"/>
                  </a:schemeClr>
                </a:solidFill>
                <a:latin typeface="Gotham Medium"/>
                <a:cs typeface="Gotham Medium"/>
              </a:rPr>
              <a:t>dashboard</a:t>
            </a:r>
            <a:r>
              <a:rPr lang="fr-FR" sz="1000" dirty="0">
                <a:solidFill>
                  <a:schemeClr val="bg1">
                    <a:lumMod val="50000"/>
                  </a:schemeClr>
                </a:solidFill>
                <a:latin typeface="Gotham Medium"/>
                <a:cs typeface="Gotham Medium"/>
              </a:rPr>
              <a:t> intuitif pour gérer les </a:t>
            </a:r>
            <a:r>
              <a:rPr lang="fr-FR" sz="1000" dirty="0" err="1">
                <a:solidFill>
                  <a:schemeClr val="bg1">
                    <a:lumMod val="50000"/>
                  </a:schemeClr>
                </a:solidFill>
                <a:latin typeface="Gotham Medium"/>
                <a:cs typeface="Gotham Medium"/>
              </a:rPr>
              <a:t>workloads</a:t>
            </a:r>
            <a:r>
              <a:rPr lang="fr-FR" sz="1000" dirty="0">
                <a:solidFill>
                  <a:schemeClr val="bg1">
                    <a:lumMod val="50000"/>
                  </a:schemeClr>
                </a:solidFill>
                <a:latin typeface="Gotham Medium"/>
                <a:cs typeface="Gotham Medium"/>
              </a:rPr>
              <a:t> cloud via une interface unique. C’est plus d’efficience, de contrôle et de </a:t>
            </a:r>
            <a:r>
              <a:rPr lang="fr-FR" sz="1000" dirty="0" err="1">
                <a:solidFill>
                  <a:schemeClr val="bg1">
                    <a:lumMod val="50000"/>
                  </a:schemeClr>
                </a:solidFill>
                <a:latin typeface="Gotham Medium"/>
                <a:cs typeface="Gotham Medium"/>
              </a:rPr>
              <a:t>scalabilité</a:t>
            </a:r>
            <a:r>
              <a:rPr lang="fr-FR" sz="1000" dirty="0">
                <a:solidFill>
                  <a:schemeClr val="bg1">
                    <a:lumMod val="50000"/>
                  </a:schemeClr>
                </a:solidFill>
                <a:latin typeface="Gotham Medium"/>
                <a:cs typeface="Gotham Medium"/>
              </a:rPr>
              <a:t>. </a:t>
            </a:r>
          </a:p>
          <a:p>
            <a:pPr marL="457200" algn="just">
              <a:lnSpc>
                <a:spcPct val="107000"/>
              </a:lnSpc>
              <a:spcAft>
                <a:spcPts val="800"/>
              </a:spcAft>
            </a:pPr>
            <a:r>
              <a:rPr lang="fr-FR" sz="1000" dirty="0">
                <a:solidFill>
                  <a:schemeClr val="bg1">
                    <a:lumMod val="50000"/>
                  </a:schemeClr>
                </a:solidFill>
                <a:latin typeface="Gotham Medium"/>
                <a:cs typeface="Gotham Medium"/>
              </a:rPr>
              <a:t> </a:t>
            </a:r>
          </a:p>
        </p:txBody>
      </p:sp>
    </p:spTree>
    <p:extLst>
      <p:ext uri="{BB962C8B-B14F-4D97-AF65-F5344CB8AC3E}">
        <p14:creationId xmlns:p14="http://schemas.microsoft.com/office/powerpoint/2010/main" val="304099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7</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30" name="Rectangle 29"/>
          <p:cNvSpPr/>
          <p:nvPr/>
        </p:nvSpPr>
        <p:spPr>
          <a:xfrm>
            <a:off x="136660" y="67648"/>
            <a:ext cx="8767310" cy="2341553"/>
          </a:xfrm>
          <a:prstGeom prst="rect">
            <a:avLst/>
          </a:prstGeom>
          <a:gradFill>
            <a:gsLst>
              <a:gs pos="0">
                <a:schemeClr val="bg1"/>
              </a:gs>
              <a:gs pos="100000">
                <a:schemeClr val="bg1"/>
              </a:gs>
            </a:gsLst>
          </a:gradFill>
          <a:ln>
            <a:solidFill>
              <a:srgbClr val="D94D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ZoneTexte 30"/>
          <p:cNvSpPr txBox="1"/>
          <p:nvPr/>
        </p:nvSpPr>
        <p:spPr>
          <a:xfrm>
            <a:off x="5495136" y="959920"/>
            <a:ext cx="3389701" cy="1180699"/>
          </a:xfrm>
          <a:prstGeom prst="rect">
            <a:avLst/>
          </a:prstGeom>
          <a:noFill/>
        </p:spPr>
        <p:txBody>
          <a:bodyPr wrap="square" tIns="36000" bIns="36000" rtlCol="0">
            <a:spAutoFit/>
          </a:bodyPr>
          <a:lstStyle/>
          <a:p>
            <a:r>
              <a:rPr lang="fr-FR" sz="1200" dirty="0">
                <a:solidFill>
                  <a:schemeClr val="bg1">
                    <a:lumMod val="50000"/>
                  </a:schemeClr>
                </a:solidFill>
                <a:latin typeface="Gotham Medium"/>
                <a:cs typeface="Gotham Medium"/>
              </a:rPr>
              <a:t>Assurez une livraison des services rapide et fluide avec une </a:t>
            </a:r>
            <a:r>
              <a:rPr lang="fr-FR" sz="1200" dirty="0" err="1">
                <a:solidFill>
                  <a:schemeClr val="bg1">
                    <a:lumMod val="50000"/>
                  </a:schemeClr>
                </a:solidFill>
                <a:latin typeface="Gotham Medium"/>
                <a:cs typeface="Gotham Medium"/>
              </a:rPr>
              <a:t>marketplace</a:t>
            </a:r>
            <a:r>
              <a:rPr lang="fr-FR" sz="1200" dirty="0">
                <a:solidFill>
                  <a:schemeClr val="bg1">
                    <a:lumMod val="50000"/>
                  </a:schemeClr>
                </a:solidFill>
                <a:latin typeface="Gotham Medium"/>
                <a:cs typeface="Gotham Medium"/>
              </a:rPr>
              <a:t> prête à l’emploi. </a:t>
            </a:r>
            <a:r>
              <a:rPr lang="fr-FR" sz="1200" dirty="0" err="1">
                <a:solidFill>
                  <a:schemeClr val="bg1">
                    <a:lumMod val="50000"/>
                  </a:schemeClr>
                </a:solidFill>
                <a:latin typeface="Gotham Medium"/>
                <a:cs typeface="Gotham Medium"/>
              </a:rPr>
              <a:t>SelfDeploy</a:t>
            </a:r>
            <a:r>
              <a:rPr lang="fr-FR" sz="1200" dirty="0">
                <a:solidFill>
                  <a:schemeClr val="bg1">
                    <a:lumMod val="50000"/>
                  </a:schemeClr>
                </a:solidFill>
                <a:latin typeface="Gotham Medium"/>
                <a:cs typeface="Gotham Medium"/>
              </a:rPr>
              <a:t> permet le déploiement facile et une gestion simple des applications dans différents environnements cloud et intègre la gestion des configurations.</a:t>
            </a:r>
          </a:p>
        </p:txBody>
      </p:sp>
      <p:sp>
        <p:nvSpPr>
          <p:cNvPr id="32" name="ZoneTexte 31"/>
          <p:cNvSpPr txBox="1"/>
          <p:nvPr/>
        </p:nvSpPr>
        <p:spPr>
          <a:xfrm>
            <a:off x="5402656" y="148785"/>
            <a:ext cx="3086600" cy="811367"/>
          </a:xfrm>
          <a:prstGeom prst="rect">
            <a:avLst/>
          </a:prstGeom>
          <a:noFill/>
        </p:spPr>
        <p:txBody>
          <a:bodyPr wrap="square" tIns="36000" bIns="36000" rtlCol="0">
            <a:spAutoFit/>
          </a:bodyPr>
          <a:lstStyle/>
          <a:p>
            <a:pPr algn="ctr"/>
            <a:r>
              <a:rPr lang="fr-FR" sz="2400" b="1" dirty="0">
                <a:solidFill>
                  <a:schemeClr val="bg1">
                    <a:lumMod val="50000"/>
                  </a:schemeClr>
                </a:solidFill>
                <a:latin typeface="Anno 1 Std"/>
                <a:cs typeface="Anno 1 Std"/>
              </a:rPr>
              <a:t>Une Marketplace prête à l’emploi</a:t>
            </a:r>
          </a:p>
        </p:txBody>
      </p:sp>
      <p:sp>
        <p:nvSpPr>
          <p:cNvPr id="9" name="Plus 8"/>
          <p:cNvSpPr/>
          <p:nvPr/>
        </p:nvSpPr>
        <p:spPr>
          <a:xfrm>
            <a:off x="6599367" y="1952001"/>
            <a:ext cx="495044" cy="457200"/>
          </a:xfrm>
          <a:prstGeom prst="mathPlus">
            <a:avLst/>
          </a:prstGeom>
          <a:gradFill>
            <a:gsLst>
              <a:gs pos="0">
                <a:schemeClr val="bg1">
                  <a:lumMod val="50000"/>
                </a:schemeClr>
              </a:gs>
              <a:gs pos="100000">
                <a:schemeClr val="bg1">
                  <a:lumMod val="50000"/>
                </a:schemeClr>
              </a:gs>
            </a:gsLst>
          </a:gradFill>
          <a:ln>
            <a:solidFill>
              <a:srgbClr val="5051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stretch>
            <a:fillRect/>
          </a:stretch>
        </p:blipFill>
        <p:spPr>
          <a:xfrm>
            <a:off x="801242" y="112563"/>
            <a:ext cx="3098436" cy="2165359"/>
          </a:xfrm>
          <a:prstGeom prst="rect">
            <a:avLst/>
          </a:prstGeom>
        </p:spPr>
      </p:pic>
      <p:sp>
        <p:nvSpPr>
          <p:cNvPr id="11" name="Rectangle 10"/>
          <p:cNvSpPr/>
          <p:nvPr/>
        </p:nvSpPr>
        <p:spPr>
          <a:xfrm rot="20081504">
            <a:off x="666211" y="229928"/>
            <a:ext cx="2411730" cy="1292662"/>
          </a:xfrm>
          <a:prstGeom prst="rect">
            <a:avLst/>
          </a:prstGeom>
          <a:noFill/>
        </p:spPr>
        <p:txBody>
          <a:bodyPr wrap="square" lIns="91440" tIns="45720" rIns="91440" bIns="45720">
            <a:spAutoFit/>
          </a:bodyPr>
          <a:lstStyle/>
          <a:p>
            <a:pPr algn="ctr"/>
            <a:r>
              <a:rPr lang="fr-FR" sz="2400" b="0" cap="none" spc="0" dirty="0" err="1">
                <a:ln w="0"/>
                <a:solidFill>
                  <a:schemeClr val="tx1"/>
                </a:solidFill>
                <a:effectLst>
                  <a:outerShdw blurRad="38100" dist="19050" dir="2700000" algn="tl" rotWithShape="0">
                    <a:schemeClr val="dk1">
                      <a:alpha val="40000"/>
                    </a:schemeClr>
                  </a:outerShdw>
                </a:effectLst>
              </a:rPr>
              <a:t>Screenshot</a:t>
            </a:r>
            <a:r>
              <a:rPr lang="fr-FR" sz="5400" b="0" cap="none" spc="0" dirty="0">
                <a:ln w="0"/>
                <a:solidFill>
                  <a:schemeClr val="tx1"/>
                </a:solidFill>
                <a:effectLst>
                  <a:outerShdw blurRad="38100" dist="19050" dir="2700000" algn="tl" rotWithShape="0">
                    <a:schemeClr val="dk1">
                      <a:alpha val="40000"/>
                    </a:schemeClr>
                  </a:outerShdw>
                </a:effectLst>
              </a:rPr>
              <a:t> </a:t>
            </a:r>
          </a:p>
          <a:p>
            <a:pPr algn="ctr"/>
            <a:r>
              <a:rPr lang="fr-FR" sz="2400" dirty="0">
                <a:ln w="0"/>
                <a:effectLst>
                  <a:outerShdw blurRad="38100" dist="19050" dir="2700000" algn="tl" rotWithShape="0">
                    <a:schemeClr val="dk1">
                      <a:alpha val="40000"/>
                    </a:schemeClr>
                  </a:outerShdw>
                </a:effectLst>
              </a:rPr>
              <a:t>de la </a:t>
            </a:r>
            <a:r>
              <a:rPr lang="fr-FR" sz="2400" dirty="0" err="1">
                <a:ln w="0"/>
                <a:effectLst>
                  <a:outerShdw blurRad="38100" dist="19050" dir="2700000" algn="tl" rotWithShape="0">
                    <a:schemeClr val="dk1">
                      <a:alpha val="40000"/>
                    </a:schemeClr>
                  </a:outerShdw>
                </a:effectLst>
              </a:rPr>
              <a:t>marketplace</a:t>
            </a:r>
            <a:endParaRPr lang="fr-FR" sz="2400" dirty="0">
              <a:ln w="0"/>
              <a:effectLst>
                <a:outerShdw blurRad="38100" dist="19050" dir="2700000" algn="tl" rotWithShape="0">
                  <a:schemeClr val="dk1">
                    <a:alpha val="40000"/>
                  </a:schemeClr>
                </a:outerShdw>
              </a:effectLst>
            </a:endParaRPr>
          </a:p>
        </p:txBody>
      </p:sp>
      <p:sp>
        <p:nvSpPr>
          <p:cNvPr id="21" name="Ellipse 20"/>
          <p:cNvSpPr/>
          <p:nvPr/>
        </p:nvSpPr>
        <p:spPr>
          <a:xfrm>
            <a:off x="1706883" y="2821815"/>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1</a:t>
            </a:r>
          </a:p>
        </p:txBody>
      </p:sp>
      <p:sp>
        <p:nvSpPr>
          <p:cNvPr id="22" name="Ellipse 21"/>
          <p:cNvSpPr/>
          <p:nvPr/>
        </p:nvSpPr>
        <p:spPr>
          <a:xfrm>
            <a:off x="5513368" y="2821815"/>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2</a:t>
            </a:r>
          </a:p>
        </p:txBody>
      </p:sp>
      <p:sp>
        <p:nvSpPr>
          <p:cNvPr id="24" name="ZoneTexte 23"/>
          <p:cNvSpPr txBox="1"/>
          <p:nvPr/>
        </p:nvSpPr>
        <p:spPr>
          <a:xfrm>
            <a:off x="1050125" y="2527036"/>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Click to </a:t>
            </a:r>
            <a:r>
              <a:rPr lang="fr-FR" sz="1400" b="1" dirty="0" err="1">
                <a:solidFill>
                  <a:schemeClr val="bg1">
                    <a:lumMod val="50000"/>
                  </a:schemeClr>
                </a:solidFill>
                <a:latin typeface="Anno 1 Std"/>
                <a:cs typeface="Anno 1 Std"/>
              </a:rPr>
              <a:t>deploy</a:t>
            </a:r>
            <a:endParaRPr lang="fr-FR" sz="1400" b="1" dirty="0">
              <a:solidFill>
                <a:schemeClr val="bg1">
                  <a:lumMod val="50000"/>
                </a:schemeClr>
              </a:solidFill>
              <a:latin typeface="Anno 1 Std"/>
              <a:cs typeface="Anno 1 Std"/>
            </a:endParaRPr>
          </a:p>
        </p:txBody>
      </p:sp>
      <p:sp>
        <p:nvSpPr>
          <p:cNvPr id="25" name="Rectangle 24"/>
          <p:cNvSpPr/>
          <p:nvPr/>
        </p:nvSpPr>
        <p:spPr>
          <a:xfrm>
            <a:off x="1309238" y="4028336"/>
            <a:ext cx="2868512" cy="707886"/>
          </a:xfrm>
          <a:prstGeom prst="rect">
            <a:avLst/>
          </a:prstGeom>
        </p:spPr>
        <p:txBody>
          <a:bodyPr wrap="square">
            <a:spAutoFit/>
          </a:bodyPr>
          <a:lstStyle/>
          <a:p>
            <a:r>
              <a:rPr lang="fr-FR" sz="1000" dirty="0">
                <a:solidFill>
                  <a:schemeClr val="bg1">
                    <a:lumMod val="50000"/>
                  </a:schemeClr>
                </a:solidFill>
                <a:latin typeface="Gotham Medium"/>
                <a:cs typeface="Gotham Medium"/>
              </a:rPr>
              <a:t>La Marketplace propose une bibliothèque de </a:t>
            </a:r>
            <a:r>
              <a:rPr lang="fr-FR" sz="1000" dirty="0" err="1">
                <a:solidFill>
                  <a:schemeClr val="bg1">
                    <a:lumMod val="50000"/>
                  </a:schemeClr>
                </a:solidFill>
                <a:latin typeface="Gotham Medium"/>
                <a:cs typeface="Gotham Medium"/>
              </a:rPr>
              <a:t>templates</a:t>
            </a:r>
            <a:r>
              <a:rPr lang="fr-FR" sz="1000" dirty="0">
                <a:solidFill>
                  <a:schemeClr val="bg1">
                    <a:lumMod val="50000"/>
                  </a:schemeClr>
                </a:solidFill>
                <a:latin typeface="Gotham Medium"/>
                <a:cs typeface="Gotham Medium"/>
              </a:rPr>
              <a:t> de machines virtuelles, des composants middleware pré-packagés et des applications </a:t>
            </a:r>
            <a:r>
              <a:rPr lang="fr-FR" sz="1000" dirty="0" err="1">
                <a:solidFill>
                  <a:schemeClr val="bg1">
                    <a:lumMod val="50000"/>
                  </a:schemeClr>
                </a:solidFill>
                <a:latin typeface="Gotham Medium"/>
                <a:cs typeface="Gotham Medium"/>
              </a:rPr>
              <a:t>prêtes-à-l’emploi</a:t>
            </a:r>
            <a:r>
              <a:rPr lang="fr-FR" sz="1000" dirty="0">
                <a:solidFill>
                  <a:schemeClr val="bg1">
                    <a:lumMod val="50000"/>
                  </a:schemeClr>
                </a:solidFill>
                <a:latin typeface="Gotham Medium"/>
                <a:cs typeface="Gotham Medium"/>
              </a:rPr>
              <a:t>.</a:t>
            </a:r>
          </a:p>
        </p:txBody>
      </p:sp>
      <p:sp>
        <p:nvSpPr>
          <p:cNvPr id="26" name="ZoneTexte 25"/>
          <p:cNvSpPr txBox="1"/>
          <p:nvPr/>
        </p:nvSpPr>
        <p:spPr>
          <a:xfrm>
            <a:off x="4797288" y="2527599"/>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Gouvernance</a:t>
            </a:r>
          </a:p>
        </p:txBody>
      </p:sp>
      <p:sp>
        <p:nvSpPr>
          <p:cNvPr id="28" name="Rectangle 27"/>
          <p:cNvSpPr/>
          <p:nvPr/>
        </p:nvSpPr>
        <p:spPr>
          <a:xfrm>
            <a:off x="4604439" y="3982006"/>
            <a:ext cx="3145101" cy="1080296"/>
          </a:xfrm>
          <a:prstGeom prst="rect">
            <a:avLst/>
          </a:prstGeom>
        </p:spPr>
        <p:txBody>
          <a:bodyPr wrap="square">
            <a:spAutoFit/>
          </a:bodyPr>
          <a:lstStyle/>
          <a:p>
            <a:pPr marL="457200" algn="just">
              <a:lnSpc>
                <a:spcPct val="107000"/>
              </a:lnSpc>
              <a:spcAft>
                <a:spcPts val="800"/>
              </a:spcAft>
            </a:pPr>
            <a:r>
              <a:rPr lang="fr-FR" sz="1000" dirty="0" err="1">
                <a:solidFill>
                  <a:schemeClr val="bg1">
                    <a:lumMod val="50000"/>
                  </a:schemeClr>
                </a:solidFill>
                <a:latin typeface="Gotham Medium"/>
                <a:cs typeface="Gotham Medium"/>
              </a:rPr>
              <a:t>SelfDeploy</a:t>
            </a:r>
            <a:r>
              <a:rPr lang="fr-FR" sz="1000" dirty="0">
                <a:solidFill>
                  <a:schemeClr val="bg1">
                    <a:lumMod val="50000"/>
                  </a:schemeClr>
                </a:solidFill>
                <a:latin typeface="Gotham Medium"/>
                <a:cs typeface="Gotham Medium"/>
              </a:rPr>
              <a:t> permet le déploiement facile et une gestion simple des applications dans différents environnements cloud. Il intègre aussi la gestion des configurations avec une gouvernance basée sur des politiques prédéfinies. </a:t>
            </a:r>
          </a:p>
        </p:txBody>
      </p:sp>
      <p:cxnSp>
        <p:nvCxnSpPr>
          <p:cNvPr id="15" name="Connecteur droit avec flèche 14"/>
          <p:cNvCxnSpPr>
            <a:stCxn id="9" idx="2"/>
          </p:cNvCxnSpPr>
          <p:nvPr/>
        </p:nvCxnSpPr>
        <p:spPr>
          <a:xfrm flipH="1">
            <a:off x="4446270" y="2180601"/>
            <a:ext cx="2218715" cy="6829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4705049" y="2075087"/>
            <a:ext cx="1635539" cy="369332"/>
          </a:xfrm>
          <a:prstGeom prst="rect">
            <a:avLst/>
          </a:prstGeom>
          <a:noFill/>
        </p:spPr>
        <p:txBody>
          <a:bodyPr wrap="square" rtlCol="0">
            <a:spAutoFit/>
          </a:bodyPr>
          <a:lstStyle/>
          <a:p>
            <a:r>
              <a:rPr lang="fr-FR" dirty="0">
                <a:solidFill>
                  <a:srgbClr val="FF0000"/>
                </a:solidFill>
              </a:rPr>
              <a:t>Click sur ‘+’:</a:t>
            </a:r>
          </a:p>
        </p:txBody>
      </p:sp>
    </p:spTree>
    <p:extLst>
      <p:ext uri="{BB962C8B-B14F-4D97-AF65-F5344CB8AC3E}">
        <p14:creationId xmlns:p14="http://schemas.microsoft.com/office/powerpoint/2010/main" val="220743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8</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30" name="Rectangle 29"/>
          <p:cNvSpPr/>
          <p:nvPr/>
        </p:nvSpPr>
        <p:spPr>
          <a:xfrm>
            <a:off x="136660" y="67648"/>
            <a:ext cx="8767310" cy="2341553"/>
          </a:xfrm>
          <a:prstGeom prst="rect">
            <a:avLst/>
          </a:prstGeom>
          <a:gradFill>
            <a:gsLst>
              <a:gs pos="0">
                <a:schemeClr val="bg1"/>
              </a:gs>
              <a:gs pos="100000">
                <a:schemeClr val="bg1"/>
              </a:gs>
            </a:gsLst>
          </a:gradFill>
          <a:ln>
            <a:solidFill>
              <a:srgbClr val="D94D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ZoneTexte 30"/>
          <p:cNvSpPr txBox="1"/>
          <p:nvPr/>
        </p:nvSpPr>
        <p:spPr>
          <a:xfrm>
            <a:off x="389562" y="765026"/>
            <a:ext cx="3642688" cy="1365365"/>
          </a:xfrm>
          <a:prstGeom prst="rect">
            <a:avLst/>
          </a:prstGeom>
          <a:noFill/>
        </p:spPr>
        <p:txBody>
          <a:bodyPr wrap="square" tIns="36000" bIns="36000" rtlCol="0">
            <a:spAutoFit/>
          </a:bodyPr>
          <a:lstStyle/>
          <a:p>
            <a:r>
              <a:rPr lang="fr-FR" sz="1200" dirty="0">
                <a:solidFill>
                  <a:schemeClr val="bg1">
                    <a:lumMod val="50000"/>
                  </a:schemeClr>
                </a:solidFill>
                <a:latin typeface="Gotham Medium"/>
                <a:cs typeface="Gotham Medium"/>
              </a:rPr>
              <a:t>Bénéficiez d’une transparence financière jamais vue sur vos coûts et vos consommations avec le </a:t>
            </a:r>
            <a:r>
              <a:rPr lang="fr-FR" sz="1200" dirty="0" err="1">
                <a:solidFill>
                  <a:schemeClr val="bg1">
                    <a:lumMod val="50000"/>
                  </a:schemeClr>
                </a:solidFill>
                <a:latin typeface="Gotham Medium"/>
                <a:cs typeface="Gotham Medium"/>
              </a:rPr>
              <a:t>chargeback</a:t>
            </a:r>
            <a:r>
              <a:rPr lang="fr-FR" sz="1200" dirty="0">
                <a:solidFill>
                  <a:schemeClr val="bg1">
                    <a:lumMod val="50000"/>
                  </a:schemeClr>
                </a:solidFill>
                <a:latin typeface="Gotham Medium"/>
                <a:cs typeface="Gotham Medium"/>
              </a:rPr>
              <a:t> (rétro-facturation) granulaire et les rapports de </a:t>
            </a:r>
            <a:r>
              <a:rPr lang="fr-FR" sz="1200" dirty="0" err="1">
                <a:solidFill>
                  <a:schemeClr val="bg1">
                    <a:lumMod val="50000"/>
                  </a:schemeClr>
                </a:solidFill>
                <a:latin typeface="Gotham Medium"/>
                <a:cs typeface="Gotham Medium"/>
              </a:rPr>
              <a:t>SelfDeploy</a:t>
            </a:r>
            <a:r>
              <a:rPr lang="fr-FR" sz="1200" dirty="0">
                <a:solidFill>
                  <a:schemeClr val="bg1">
                    <a:lumMod val="50000"/>
                  </a:schemeClr>
                </a:solidFill>
                <a:latin typeface="Gotham Medium"/>
                <a:cs typeface="Gotham Medium"/>
              </a:rPr>
              <a:t>. </a:t>
            </a:r>
            <a:r>
              <a:rPr lang="fr-FR" sz="1200" dirty="0" err="1">
                <a:solidFill>
                  <a:schemeClr val="bg1">
                    <a:lumMod val="50000"/>
                  </a:schemeClr>
                </a:solidFill>
                <a:latin typeface="Gotham Medium"/>
                <a:cs typeface="Gotham Medium"/>
              </a:rPr>
              <a:t>Selfdeploy</a:t>
            </a:r>
            <a:r>
              <a:rPr lang="fr-FR" sz="1200" dirty="0">
                <a:solidFill>
                  <a:schemeClr val="bg1">
                    <a:lumMod val="50000"/>
                  </a:schemeClr>
                </a:solidFill>
                <a:latin typeface="Gotham Medium"/>
                <a:cs typeface="Gotham Medium"/>
              </a:rPr>
              <a:t> vous aide à réduire drastiquement la facture de l’IT et les dépenses opérationnelles en réduisant les coûts des </a:t>
            </a:r>
            <a:r>
              <a:rPr lang="fr-FR" sz="1200" dirty="0" err="1">
                <a:solidFill>
                  <a:schemeClr val="bg1">
                    <a:lumMod val="50000"/>
                  </a:schemeClr>
                </a:solidFill>
                <a:latin typeface="Gotham Medium"/>
                <a:cs typeface="Gotham Medium"/>
              </a:rPr>
              <a:t>workloads</a:t>
            </a:r>
            <a:r>
              <a:rPr lang="fr-FR" sz="1200" dirty="0">
                <a:solidFill>
                  <a:schemeClr val="bg1">
                    <a:lumMod val="50000"/>
                  </a:schemeClr>
                </a:solidFill>
                <a:latin typeface="Gotham Medium"/>
                <a:cs typeface="Gotham Medium"/>
              </a:rPr>
              <a:t> de plus de 30%.</a:t>
            </a:r>
          </a:p>
        </p:txBody>
      </p:sp>
      <p:sp>
        <p:nvSpPr>
          <p:cNvPr id="32" name="ZoneTexte 31"/>
          <p:cNvSpPr txBox="1"/>
          <p:nvPr/>
        </p:nvSpPr>
        <p:spPr>
          <a:xfrm>
            <a:off x="254144" y="111686"/>
            <a:ext cx="3086600" cy="811367"/>
          </a:xfrm>
          <a:prstGeom prst="rect">
            <a:avLst/>
          </a:prstGeom>
          <a:noFill/>
        </p:spPr>
        <p:txBody>
          <a:bodyPr wrap="square" tIns="36000" bIns="36000" rtlCol="0">
            <a:spAutoFit/>
          </a:bodyPr>
          <a:lstStyle/>
          <a:p>
            <a:pPr lvl="0" algn="ctr"/>
            <a:r>
              <a:rPr lang="fr-FR" sz="2400" b="1" dirty="0">
                <a:solidFill>
                  <a:schemeClr val="bg1">
                    <a:lumMod val="50000"/>
                  </a:schemeClr>
                </a:solidFill>
                <a:latin typeface="Anno 1 Std"/>
                <a:cs typeface="Anno 1 Std"/>
              </a:rPr>
              <a:t>Gestion optimisée des coûts </a:t>
            </a:r>
          </a:p>
        </p:txBody>
      </p:sp>
      <p:sp>
        <p:nvSpPr>
          <p:cNvPr id="9" name="Plus 8"/>
          <p:cNvSpPr/>
          <p:nvPr/>
        </p:nvSpPr>
        <p:spPr>
          <a:xfrm>
            <a:off x="2331498" y="1836921"/>
            <a:ext cx="495044" cy="457200"/>
          </a:xfrm>
          <a:prstGeom prst="mathPlus">
            <a:avLst/>
          </a:prstGeom>
          <a:gradFill>
            <a:gsLst>
              <a:gs pos="0">
                <a:schemeClr val="bg1">
                  <a:lumMod val="50000"/>
                </a:schemeClr>
              </a:gs>
              <a:gs pos="100000">
                <a:schemeClr val="bg1">
                  <a:lumMod val="50000"/>
                </a:schemeClr>
              </a:gs>
            </a:gsLst>
          </a:gradFill>
          <a:ln>
            <a:solidFill>
              <a:srgbClr val="5051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stretch>
            <a:fillRect/>
          </a:stretch>
        </p:blipFill>
        <p:spPr>
          <a:xfrm>
            <a:off x="5495770" y="150838"/>
            <a:ext cx="3098436" cy="2165359"/>
          </a:xfrm>
          <a:prstGeom prst="rect">
            <a:avLst/>
          </a:prstGeom>
        </p:spPr>
      </p:pic>
      <p:sp>
        <p:nvSpPr>
          <p:cNvPr id="11" name="Rectangle 10"/>
          <p:cNvSpPr/>
          <p:nvPr/>
        </p:nvSpPr>
        <p:spPr>
          <a:xfrm rot="20081504">
            <a:off x="5449615" y="266740"/>
            <a:ext cx="2411730" cy="1292662"/>
          </a:xfrm>
          <a:prstGeom prst="rect">
            <a:avLst/>
          </a:prstGeom>
          <a:noFill/>
        </p:spPr>
        <p:txBody>
          <a:bodyPr wrap="square" lIns="91440" tIns="45720" rIns="91440" bIns="45720">
            <a:spAutoFit/>
          </a:bodyPr>
          <a:lstStyle/>
          <a:p>
            <a:pPr algn="ctr"/>
            <a:r>
              <a:rPr lang="fr-FR" sz="2400" b="0" cap="none" spc="0" dirty="0" err="1">
                <a:ln w="0"/>
                <a:solidFill>
                  <a:schemeClr val="tx1"/>
                </a:solidFill>
                <a:effectLst>
                  <a:outerShdw blurRad="38100" dist="19050" dir="2700000" algn="tl" rotWithShape="0">
                    <a:schemeClr val="dk1">
                      <a:alpha val="40000"/>
                    </a:schemeClr>
                  </a:outerShdw>
                </a:effectLst>
              </a:rPr>
              <a:t>Screenshot</a:t>
            </a:r>
            <a:r>
              <a:rPr lang="fr-FR" sz="5400" b="0" cap="none" spc="0" dirty="0">
                <a:ln w="0"/>
                <a:solidFill>
                  <a:schemeClr val="tx1"/>
                </a:solidFill>
                <a:effectLst>
                  <a:outerShdw blurRad="38100" dist="19050" dir="2700000" algn="tl" rotWithShape="0">
                    <a:schemeClr val="dk1">
                      <a:alpha val="40000"/>
                    </a:schemeClr>
                  </a:outerShdw>
                </a:effectLst>
              </a:rPr>
              <a:t> </a:t>
            </a:r>
          </a:p>
          <a:p>
            <a:pPr algn="ctr"/>
            <a:r>
              <a:rPr lang="fr-FR" sz="2400" dirty="0">
                <a:ln w="0"/>
                <a:effectLst>
                  <a:outerShdw blurRad="38100" dist="19050" dir="2700000" algn="tl" rotWithShape="0">
                    <a:schemeClr val="dk1">
                      <a:alpha val="40000"/>
                    </a:schemeClr>
                  </a:outerShdw>
                </a:effectLst>
              </a:rPr>
              <a:t>Du </a:t>
            </a:r>
            <a:r>
              <a:rPr lang="fr-FR" sz="2400" dirty="0" err="1">
                <a:ln w="0"/>
                <a:effectLst>
                  <a:outerShdw blurRad="38100" dist="19050" dir="2700000" algn="tl" rotWithShape="0">
                    <a:schemeClr val="dk1">
                      <a:alpha val="40000"/>
                    </a:schemeClr>
                  </a:outerShdw>
                </a:effectLst>
              </a:rPr>
              <a:t>dashboard</a:t>
            </a:r>
            <a:endParaRPr lang="fr-FR" sz="2400" dirty="0">
              <a:ln w="0"/>
              <a:effectLst>
                <a:outerShdw blurRad="38100" dist="19050" dir="2700000" algn="tl" rotWithShape="0">
                  <a:schemeClr val="dk1">
                    <a:alpha val="40000"/>
                  </a:schemeClr>
                </a:outerShdw>
              </a:effectLst>
            </a:endParaRPr>
          </a:p>
        </p:txBody>
      </p:sp>
      <p:sp>
        <p:nvSpPr>
          <p:cNvPr id="21" name="Ellipse 20"/>
          <p:cNvSpPr/>
          <p:nvPr/>
        </p:nvSpPr>
        <p:spPr>
          <a:xfrm>
            <a:off x="543428" y="2797023"/>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1</a:t>
            </a:r>
          </a:p>
        </p:txBody>
      </p:sp>
      <p:sp>
        <p:nvSpPr>
          <p:cNvPr id="22" name="Ellipse 21"/>
          <p:cNvSpPr/>
          <p:nvPr/>
        </p:nvSpPr>
        <p:spPr>
          <a:xfrm>
            <a:off x="6552541" y="2821815"/>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2</a:t>
            </a:r>
          </a:p>
        </p:txBody>
      </p:sp>
      <p:sp>
        <p:nvSpPr>
          <p:cNvPr id="24" name="ZoneTexte 23"/>
          <p:cNvSpPr txBox="1"/>
          <p:nvPr/>
        </p:nvSpPr>
        <p:spPr>
          <a:xfrm>
            <a:off x="-72305" y="2526619"/>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Facture consolidée</a:t>
            </a:r>
          </a:p>
        </p:txBody>
      </p:sp>
      <p:sp>
        <p:nvSpPr>
          <p:cNvPr id="25" name="Rectangle 24"/>
          <p:cNvSpPr/>
          <p:nvPr/>
        </p:nvSpPr>
        <p:spPr>
          <a:xfrm>
            <a:off x="254144" y="3981985"/>
            <a:ext cx="2400006" cy="861774"/>
          </a:xfrm>
          <a:prstGeom prst="rect">
            <a:avLst/>
          </a:prstGeom>
        </p:spPr>
        <p:txBody>
          <a:bodyPr wrap="square">
            <a:spAutoFit/>
          </a:bodyPr>
          <a:lstStyle/>
          <a:p>
            <a:r>
              <a:rPr lang="fr-FR" sz="1000" dirty="0">
                <a:solidFill>
                  <a:schemeClr val="bg1">
                    <a:lumMod val="50000"/>
                  </a:schemeClr>
                </a:solidFill>
                <a:latin typeface="Gotham Medium"/>
                <a:cs typeface="Gotham Medium"/>
              </a:rPr>
              <a:t>Profitez de la facturation consolidée pour avoir une vision claire des coûts et du ROI de vos différents projets, par business unit ou direction, sur le(s) environnement(s) cloud de votre choix.</a:t>
            </a:r>
          </a:p>
        </p:txBody>
      </p:sp>
      <p:sp>
        <p:nvSpPr>
          <p:cNvPr id="26" name="ZoneTexte 25"/>
          <p:cNvSpPr txBox="1"/>
          <p:nvPr/>
        </p:nvSpPr>
        <p:spPr>
          <a:xfrm>
            <a:off x="5836461" y="2527599"/>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Refacturation interne</a:t>
            </a:r>
          </a:p>
        </p:txBody>
      </p:sp>
      <p:sp>
        <p:nvSpPr>
          <p:cNvPr id="28" name="Rectangle 27"/>
          <p:cNvSpPr/>
          <p:nvPr/>
        </p:nvSpPr>
        <p:spPr>
          <a:xfrm>
            <a:off x="5985377" y="3982006"/>
            <a:ext cx="2803336" cy="1015663"/>
          </a:xfrm>
          <a:prstGeom prst="rect">
            <a:avLst/>
          </a:prstGeom>
        </p:spPr>
        <p:txBody>
          <a:bodyPr wrap="square">
            <a:spAutoFit/>
          </a:bodyPr>
          <a:lstStyle/>
          <a:p>
            <a:r>
              <a:rPr lang="fr-FR" sz="1000" dirty="0">
                <a:solidFill>
                  <a:schemeClr val="bg1">
                    <a:lumMod val="50000"/>
                  </a:schemeClr>
                </a:solidFill>
                <a:latin typeface="Gotham Medium"/>
                <a:cs typeface="Gotham Medium"/>
              </a:rPr>
              <a:t>Définissez des modèles de prix et des budgets pour vos différentes entités et pour vos projets. Utilisez l’option de refacturation interne dans </a:t>
            </a:r>
            <a:r>
              <a:rPr lang="fr-FR" sz="1000" dirty="0" err="1">
                <a:solidFill>
                  <a:schemeClr val="bg1">
                    <a:lumMod val="50000"/>
                  </a:schemeClr>
                </a:solidFill>
                <a:latin typeface="Gotham Medium"/>
                <a:cs typeface="Gotham Medium"/>
              </a:rPr>
              <a:t>SelfDeploy</a:t>
            </a:r>
            <a:r>
              <a:rPr lang="fr-FR" sz="1000" dirty="0">
                <a:solidFill>
                  <a:schemeClr val="bg1">
                    <a:lumMod val="50000"/>
                  </a:schemeClr>
                </a:solidFill>
                <a:latin typeface="Gotham Medium"/>
                <a:cs typeface="Gotham Medium"/>
              </a:rPr>
              <a:t> pour proposer et vendre un catalogue de services innovants. Devenez un prestataire de services interne.</a:t>
            </a:r>
          </a:p>
        </p:txBody>
      </p:sp>
      <p:cxnSp>
        <p:nvCxnSpPr>
          <p:cNvPr id="15" name="Connecteur droit avec flèche 14"/>
          <p:cNvCxnSpPr/>
          <p:nvPr/>
        </p:nvCxnSpPr>
        <p:spPr>
          <a:xfrm>
            <a:off x="2707330" y="2192870"/>
            <a:ext cx="1130694" cy="3347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3020254" y="2005401"/>
            <a:ext cx="1635539" cy="369332"/>
          </a:xfrm>
          <a:prstGeom prst="rect">
            <a:avLst/>
          </a:prstGeom>
          <a:noFill/>
        </p:spPr>
        <p:txBody>
          <a:bodyPr wrap="square" rtlCol="0">
            <a:spAutoFit/>
          </a:bodyPr>
          <a:lstStyle/>
          <a:p>
            <a:r>
              <a:rPr lang="fr-FR" dirty="0">
                <a:solidFill>
                  <a:srgbClr val="FF0000"/>
                </a:solidFill>
              </a:rPr>
              <a:t>Click sur ‘+’:</a:t>
            </a:r>
          </a:p>
        </p:txBody>
      </p:sp>
      <p:sp>
        <p:nvSpPr>
          <p:cNvPr id="20" name="Ellipse 19"/>
          <p:cNvSpPr/>
          <p:nvPr/>
        </p:nvSpPr>
        <p:spPr>
          <a:xfrm>
            <a:off x="3514510" y="2821815"/>
            <a:ext cx="1531620" cy="1188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err="1"/>
              <a:t>Screenshot</a:t>
            </a:r>
            <a:r>
              <a:rPr lang="fr-FR" sz="1400" dirty="0"/>
              <a:t> 1</a:t>
            </a:r>
          </a:p>
        </p:txBody>
      </p:sp>
      <p:sp>
        <p:nvSpPr>
          <p:cNvPr id="23" name="ZoneTexte 22"/>
          <p:cNvSpPr txBox="1"/>
          <p:nvPr/>
        </p:nvSpPr>
        <p:spPr>
          <a:xfrm>
            <a:off x="2898777" y="2551411"/>
            <a:ext cx="3086600" cy="288147"/>
          </a:xfrm>
          <a:prstGeom prst="rect">
            <a:avLst/>
          </a:prstGeom>
          <a:noFill/>
        </p:spPr>
        <p:txBody>
          <a:bodyPr wrap="square" tIns="36000" bIns="36000" rtlCol="0">
            <a:spAutoFit/>
          </a:bodyPr>
          <a:lstStyle/>
          <a:p>
            <a:pPr algn="ctr"/>
            <a:r>
              <a:rPr lang="fr-FR" sz="1400" b="1" dirty="0">
                <a:solidFill>
                  <a:schemeClr val="bg1">
                    <a:lumMod val="50000"/>
                  </a:schemeClr>
                </a:solidFill>
                <a:latin typeface="Anno 1 Std"/>
                <a:cs typeface="Anno 1 Std"/>
              </a:rPr>
              <a:t>Contrôle du budget</a:t>
            </a:r>
          </a:p>
        </p:txBody>
      </p:sp>
      <p:sp>
        <p:nvSpPr>
          <p:cNvPr id="29" name="Rectangle 28"/>
          <p:cNvSpPr/>
          <p:nvPr/>
        </p:nvSpPr>
        <p:spPr>
          <a:xfrm>
            <a:off x="3225226" y="4006777"/>
            <a:ext cx="2400006" cy="1169551"/>
          </a:xfrm>
          <a:prstGeom prst="rect">
            <a:avLst/>
          </a:prstGeom>
        </p:spPr>
        <p:txBody>
          <a:bodyPr wrap="square">
            <a:spAutoFit/>
          </a:bodyPr>
          <a:lstStyle/>
          <a:p>
            <a:r>
              <a:rPr lang="fr-FR" sz="1000" dirty="0">
                <a:solidFill>
                  <a:schemeClr val="bg1">
                    <a:lumMod val="50000"/>
                  </a:schemeClr>
                </a:solidFill>
                <a:latin typeface="Gotham Medium"/>
                <a:cs typeface="Gotham Medium"/>
              </a:rPr>
              <a:t>Contrôlez votre budget avec la gestion des quotas et les alertes. Utilisez des données d’analyse et de gestion en temps réel comme les tendances et les prévisions de consommation pour améliorer le planning de la capacité et pour optimiser votre budget.</a:t>
            </a:r>
          </a:p>
        </p:txBody>
      </p:sp>
    </p:spTree>
    <p:extLst>
      <p:ext uri="{BB962C8B-B14F-4D97-AF65-F5344CB8AC3E}">
        <p14:creationId xmlns:p14="http://schemas.microsoft.com/office/powerpoint/2010/main" val="230120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lbn_logo_solo.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133" y="4744219"/>
            <a:ext cx="263408" cy="263408"/>
          </a:xfrm>
          <a:prstGeom prst="rect">
            <a:avLst/>
          </a:prstGeom>
        </p:spPr>
      </p:pic>
      <p:sp>
        <p:nvSpPr>
          <p:cNvPr id="12" name="ZoneTexte 11"/>
          <p:cNvSpPr txBox="1"/>
          <p:nvPr/>
        </p:nvSpPr>
        <p:spPr>
          <a:xfrm>
            <a:off x="136660" y="4828848"/>
            <a:ext cx="3895590" cy="107722"/>
          </a:xfrm>
          <a:prstGeom prst="rect">
            <a:avLst/>
          </a:prstGeom>
          <a:noFill/>
        </p:spPr>
        <p:txBody>
          <a:bodyPr wrap="square" lIns="0" tIns="0" rIns="0" bIns="0" rtlCol="0">
            <a:spAutoFit/>
          </a:bodyPr>
          <a:lstStyle/>
          <a:p>
            <a:fld id="{A6968FD6-605F-684E-9FAE-AC9082F61633}" type="slidenum">
              <a:rPr lang="fr-FR" sz="700" kern="0" spc="50" smtClean="0">
                <a:solidFill>
                  <a:srgbClr val="7F7F7F"/>
                </a:solidFill>
                <a:latin typeface="Gotham Book"/>
                <a:cs typeface="Gotham Book"/>
              </a:rPr>
              <a:t>9</a:t>
            </a:fld>
            <a:r>
              <a:rPr lang="fr-FR" sz="700" kern="0" spc="50" dirty="0">
                <a:solidFill>
                  <a:srgbClr val="7F7F7F"/>
                </a:solidFill>
                <a:latin typeface="Gotham Book"/>
                <a:cs typeface="Gotham Book"/>
              </a:rPr>
              <a:t> // </a:t>
            </a:r>
            <a:fld id="{B684179D-0142-43FB-8ECA-B9F409352FCA}" type="datetime4">
              <a:rPr lang="fr-FR" sz="700" kern="0" cap="all" spc="50" smtClean="0">
                <a:solidFill>
                  <a:srgbClr val="7F7F7F"/>
                </a:solidFill>
                <a:latin typeface="Gotham Book"/>
                <a:cs typeface="Gotham Book"/>
              </a:rPr>
              <a:t>20 décembre 2016</a:t>
            </a:fld>
            <a:r>
              <a:rPr lang="fr-FR" sz="700" kern="0" spc="50" dirty="0">
                <a:solidFill>
                  <a:srgbClr val="7F7F7F"/>
                </a:solidFill>
                <a:latin typeface="Gotham Book"/>
                <a:cs typeface="Gotham Book"/>
              </a:rPr>
              <a:t> // </a:t>
            </a:r>
            <a:r>
              <a:rPr lang="fr-FR" sz="700" kern="0" spc="50" dirty="0">
                <a:solidFill>
                  <a:schemeClr val="bg1">
                    <a:lumMod val="50000"/>
                  </a:schemeClr>
                </a:solidFill>
                <a:latin typeface="Gotham Book"/>
                <a:cs typeface="Gotham Book"/>
              </a:rPr>
              <a:t>NOM DE LA PRÉSENTATION</a:t>
            </a:r>
          </a:p>
        </p:txBody>
      </p:sp>
      <p:sp>
        <p:nvSpPr>
          <p:cNvPr id="13" name="ZoneTexte 12"/>
          <p:cNvSpPr txBox="1"/>
          <p:nvPr/>
        </p:nvSpPr>
        <p:spPr>
          <a:xfrm>
            <a:off x="3637975" y="161276"/>
            <a:ext cx="1917006" cy="211203"/>
          </a:xfrm>
          <a:prstGeom prst="rect">
            <a:avLst/>
          </a:prstGeom>
          <a:noFill/>
        </p:spPr>
        <p:txBody>
          <a:bodyPr wrap="square" tIns="36000" bIns="36000" rtlCol="0">
            <a:spAutoFit/>
          </a:bodyPr>
          <a:lstStyle/>
          <a:p>
            <a:r>
              <a:rPr lang="fr-FR" sz="900" cap="all" dirty="0">
                <a:solidFill>
                  <a:srgbClr val="FFFFFF"/>
                </a:solidFill>
                <a:latin typeface="Gotham Medium"/>
                <a:cs typeface="Gotham Medium"/>
              </a:rPr>
              <a:t>Ils nous font confiance:</a:t>
            </a:r>
          </a:p>
        </p:txBody>
      </p:sp>
      <p:sp>
        <p:nvSpPr>
          <p:cNvPr id="18" name="ZoneTexte 17"/>
          <p:cNvSpPr txBox="1"/>
          <p:nvPr/>
        </p:nvSpPr>
        <p:spPr>
          <a:xfrm>
            <a:off x="159520" y="126258"/>
            <a:ext cx="7418570" cy="246221"/>
          </a:xfrm>
          <a:prstGeom prst="rect">
            <a:avLst/>
          </a:prstGeom>
          <a:noFill/>
        </p:spPr>
        <p:txBody>
          <a:bodyPr wrap="square" rtlCol="0">
            <a:spAutoFit/>
          </a:bodyPr>
          <a:lstStyle/>
          <a:p>
            <a:pPr>
              <a:spcBef>
                <a:spcPts val="1200"/>
              </a:spcBef>
              <a:spcAft>
                <a:spcPts val="1200"/>
              </a:spcAft>
            </a:pPr>
            <a:r>
              <a:rPr lang="fr-FR" sz="1000" dirty="0" err="1">
                <a:solidFill>
                  <a:schemeClr val="bg1">
                    <a:lumMod val="50000"/>
                  </a:schemeClr>
                </a:solidFill>
                <a:latin typeface="Gotham Medium"/>
                <a:cs typeface="Gotham Medium"/>
              </a:rPr>
              <a:t>Expl</a:t>
            </a:r>
            <a:r>
              <a:rPr lang="fr-FR" sz="1000" dirty="0">
                <a:solidFill>
                  <a:schemeClr val="bg1">
                    <a:lumMod val="50000"/>
                  </a:schemeClr>
                </a:solidFill>
                <a:latin typeface="Gotham Medium"/>
                <a:cs typeface="Gotham Medium"/>
              </a:rPr>
              <a:t> de page: </a:t>
            </a:r>
            <a:r>
              <a:rPr lang="fr-FR" sz="1000" dirty="0">
                <a:solidFill>
                  <a:schemeClr val="bg1">
                    <a:lumMod val="50000"/>
                  </a:schemeClr>
                </a:solidFill>
                <a:latin typeface="Gotham Medium"/>
                <a:cs typeface="Gotham Medium"/>
                <a:hlinkClick r:id="rId4"/>
              </a:rPr>
              <a:t>https://www.pingdom.com/</a:t>
            </a:r>
            <a:r>
              <a:rPr lang="fr-FR" sz="1000" dirty="0">
                <a:solidFill>
                  <a:schemeClr val="bg1">
                    <a:lumMod val="50000"/>
                  </a:schemeClr>
                </a:solidFill>
                <a:latin typeface="Gotham Medium"/>
                <a:cs typeface="Gotham Medium"/>
              </a:rPr>
              <a:t> et </a:t>
            </a:r>
            <a:r>
              <a:rPr lang="fr-FR" sz="1000" dirty="0">
                <a:solidFill>
                  <a:schemeClr val="bg1">
                    <a:lumMod val="50000"/>
                  </a:schemeClr>
                </a:solidFill>
                <a:latin typeface="Gotham Medium"/>
                <a:cs typeface="Gotham Medium"/>
                <a:hlinkClick r:id="rId5"/>
              </a:rPr>
              <a:t>http://www.scalr.com/</a:t>
            </a:r>
            <a:r>
              <a:rPr lang="fr-FR" sz="1000" dirty="0">
                <a:solidFill>
                  <a:schemeClr val="bg1">
                    <a:lumMod val="50000"/>
                  </a:schemeClr>
                </a:solidFill>
                <a:latin typeface="Gotham Medium"/>
                <a:cs typeface="Gotham Medium"/>
              </a:rPr>
              <a:t> </a:t>
            </a:r>
          </a:p>
        </p:txBody>
      </p:sp>
      <p:pic>
        <p:nvPicPr>
          <p:cNvPr id="2" name="Image 1"/>
          <p:cNvPicPr>
            <a:picLocks noChangeAspect="1"/>
          </p:cNvPicPr>
          <p:nvPr/>
        </p:nvPicPr>
        <p:blipFill>
          <a:blip r:embed="rId6"/>
          <a:stretch>
            <a:fillRect/>
          </a:stretch>
        </p:blipFill>
        <p:spPr>
          <a:xfrm>
            <a:off x="4799757" y="1573151"/>
            <a:ext cx="4445384" cy="2975989"/>
          </a:xfrm>
          <a:prstGeom prst="rect">
            <a:avLst/>
          </a:prstGeom>
        </p:spPr>
      </p:pic>
      <p:pic>
        <p:nvPicPr>
          <p:cNvPr id="3" name="Image 2"/>
          <p:cNvPicPr>
            <a:picLocks noChangeAspect="1"/>
          </p:cNvPicPr>
          <p:nvPr/>
        </p:nvPicPr>
        <p:blipFill>
          <a:blip r:embed="rId7"/>
          <a:stretch>
            <a:fillRect/>
          </a:stretch>
        </p:blipFill>
        <p:spPr>
          <a:xfrm>
            <a:off x="0" y="704471"/>
            <a:ext cx="4799757" cy="2794647"/>
          </a:xfrm>
          <a:prstGeom prst="rect">
            <a:avLst/>
          </a:prstGeom>
        </p:spPr>
      </p:pic>
      <p:sp>
        <p:nvSpPr>
          <p:cNvPr id="10" name="ZoneTexte 9"/>
          <p:cNvSpPr txBox="1"/>
          <p:nvPr/>
        </p:nvSpPr>
        <p:spPr>
          <a:xfrm>
            <a:off x="159520" y="346908"/>
            <a:ext cx="7418570" cy="246221"/>
          </a:xfrm>
          <a:prstGeom prst="rect">
            <a:avLst/>
          </a:prstGeom>
          <a:noFill/>
        </p:spPr>
        <p:txBody>
          <a:bodyPr wrap="square" rtlCol="0">
            <a:spAutoFit/>
          </a:bodyPr>
          <a:lstStyle/>
          <a:p>
            <a:pPr>
              <a:spcBef>
                <a:spcPts val="1200"/>
              </a:spcBef>
              <a:spcAft>
                <a:spcPts val="1200"/>
              </a:spcAft>
            </a:pPr>
            <a:r>
              <a:rPr lang="fr-FR" sz="1000" dirty="0">
                <a:solidFill>
                  <a:schemeClr val="bg1">
                    <a:lumMod val="50000"/>
                  </a:schemeClr>
                </a:solidFill>
                <a:latin typeface="Gotham Medium"/>
                <a:cs typeface="Gotham Medium"/>
              </a:rPr>
              <a:t>Utiliser des pictogrammes pour chaque avantage  </a:t>
            </a:r>
          </a:p>
        </p:txBody>
      </p:sp>
    </p:spTree>
    <p:extLst>
      <p:ext uri="{BB962C8B-B14F-4D97-AF65-F5344CB8AC3E}">
        <p14:creationId xmlns:p14="http://schemas.microsoft.com/office/powerpoint/2010/main" val="1729276035"/>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7672</TotalTime>
  <Words>1242</Words>
  <Application>Microsoft Office PowerPoint</Application>
  <PresentationFormat>Affichage à l'écran (16:9)</PresentationFormat>
  <Paragraphs>143</Paragraphs>
  <Slides>13</Slides>
  <Notes>12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Anno 1 Std</vt:lpstr>
      <vt:lpstr>Arial</vt:lpstr>
      <vt:lpstr>Calibri</vt:lpstr>
      <vt:lpstr>Gotham Book</vt:lpstr>
      <vt:lpstr>Gotham Medium</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Olivier Saint-Léger</dc:creator>
  <cp:lastModifiedBy>Arnaud CAVE</cp:lastModifiedBy>
  <cp:revision>332</cp:revision>
  <dcterms:created xsi:type="dcterms:W3CDTF">2016-01-10T14:44:42Z</dcterms:created>
  <dcterms:modified xsi:type="dcterms:W3CDTF">2016-12-20T18:00:11Z</dcterms:modified>
</cp:coreProperties>
</file>